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handoutMasterIdLst>
    <p:handoutMasterId r:id="rId119"/>
  </p:handoutMasterIdLst>
  <p:sldIdLst>
    <p:sldId id="256" r:id="rId2"/>
    <p:sldId id="257" r:id="rId3"/>
    <p:sldId id="259" r:id="rId4"/>
    <p:sldId id="260" r:id="rId5"/>
    <p:sldId id="261" r:id="rId6"/>
    <p:sldId id="262" r:id="rId7"/>
    <p:sldId id="263" r:id="rId8"/>
    <p:sldId id="264" r:id="rId9"/>
    <p:sldId id="266" r:id="rId10"/>
    <p:sldId id="265" r:id="rId11"/>
    <p:sldId id="267" r:id="rId12"/>
    <p:sldId id="268" r:id="rId13"/>
    <p:sldId id="269" r:id="rId14"/>
    <p:sldId id="271" r:id="rId15"/>
    <p:sldId id="270" r:id="rId16"/>
    <p:sldId id="272" r:id="rId17"/>
    <p:sldId id="273" r:id="rId18"/>
    <p:sldId id="299" r:id="rId19"/>
    <p:sldId id="300" r:id="rId20"/>
    <p:sldId id="407" r:id="rId21"/>
    <p:sldId id="301" r:id="rId22"/>
    <p:sldId id="302" r:id="rId23"/>
    <p:sldId id="303" r:id="rId24"/>
    <p:sldId id="304" r:id="rId25"/>
    <p:sldId id="305" r:id="rId26"/>
    <p:sldId id="306" r:id="rId27"/>
    <p:sldId id="307" r:id="rId28"/>
    <p:sldId id="332" r:id="rId29"/>
    <p:sldId id="309" r:id="rId30"/>
    <p:sldId id="319" r:id="rId31"/>
    <p:sldId id="316" r:id="rId32"/>
    <p:sldId id="317" r:id="rId33"/>
    <p:sldId id="320" r:id="rId34"/>
    <p:sldId id="321" r:id="rId35"/>
    <p:sldId id="322" r:id="rId36"/>
    <p:sldId id="323" r:id="rId37"/>
    <p:sldId id="324" r:id="rId38"/>
    <p:sldId id="325" r:id="rId39"/>
    <p:sldId id="326" r:id="rId40"/>
    <p:sldId id="327" r:id="rId41"/>
    <p:sldId id="328" r:id="rId42"/>
    <p:sldId id="329" r:id="rId43"/>
    <p:sldId id="330" r:id="rId44"/>
    <p:sldId id="334" r:id="rId45"/>
    <p:sldId id="331" r:id="rId46"/>
    <p:sldId id="333" r:id="rId47"/>
    <p:sldId id="335" r:id="rId48"/>
    <p:sldId id="336" r:id="rId49"/>
    <p:sldId id="337" r:id="rId50"/>
    <p:sldId id="338" r:id="rId51"/>
    <p:sldId id="339" r:id="rId52"/>
    <p:sldId id="340" r:id="rId53"/>
    <p:sldId id="341" r:id="rId54"/>
    <p:sldId id="342" r:id="rId55"/>
    <p:sldId id="343" r:id="rId56"/>
    <p:sldId id="344" r:id="rId57"/>
    <p:sldId id="345" r:id="rId58"/>
    <p:sldId id="346" r:id="rId59"/>
    <p:sldId id="347" r:id="rId60"/>
    <p:sldId id="348" r:id="rId61"/>
    <p:sldId id="349" r:id="rId62"/>
    <p:sldId id="350" r:id="rId63"/>
    <p:sldId id="351" r:id="rId64"/>
    <p:sldId id="352" r:id="rId65"/>
    <p:sldId id="353" r:id="rId66"/>
    <p:sldId id="354" r:id="rId67"/>
    <p:sldId id="355" r:id="rId68"/>
    <p:sldId id="357" r:id="rId69"/>
    <p:sldId id="358" r:id="rId70"/>
    <p:sldId id="359" r:id="rId71"/>
    <p:sldId id="360" r:id="rId72"/>
    <p:sldId id="361" r:id="rId73"/>
    <p:sldId id="362" r:id="rId74"/>
    <p:sldId id="363" r:id="rId75"/>
    <p:sldId id="364" r:id="rId76"/>
    <p:sldId id="366" r:id="rId77"/>
    <p:sldId id="365" r:id="rId78"/>
    <p:sldId id="367" r:id="rId79"/>
    <p:sldId id="368" r:id="rId80"/>
    <p:sldId id="369" r:id="rId81"/>
    <p:sldId id="370" r:id="rId82"/>
    <p:sldId id="371" r:id="rId83"/>
    <p:sldId id="372" r:id="rId84"/>
    <p:sldId id="373" r:id="rId85"/>
    <p:sldId id="374" r:id="rId86"/>
    <p:sldId id="375" r:id="rId87"/>
    <p:sldId id="376" r:id="rId88"/>
    <p:sldId id="378" r:id="rId89"/>
    <p:sldId id="377" r:id="rId90"/>
    <p:sldId id="379" r:id="rId91"/>
    <p:sldId id="380" r:id="rId92"/>
    <p:sldId id="381" r:id="rId93"/>
    <p:sldId id="382" r:id="rId94"/>
    <p:sldId id="383" r:id="rId95"/>
    <p:sldId id="384" r:id="rId96"/>
    <p:sldId id="386" r:id="rId97"/>
    <p:sldId id="387" r:id="rId98"/>
    <p:sldId id="388" r:id="rId99"/>
    <p:sldId id="389" r:id="rId100"/>
    <p:sldId id="390" r:id="rId101"/>
    <p:sldId id="392" r:id="rId102"/>
    <p:sldId id="393" r:id="rId103"/>
    <p:sldId id="394" r:id="rId104"/>
    <p:sldId id="395" r:id="rId105"/>
    <p:sldId id="396" r:id="rId106"/>
    <p:sldId id="397" r:id="rId107"/>
    <p:sldId id="398" r:id="rId108"/>
    <p:sldId id="399" r:id="rId109"/>
    <p:sldId id="400" r:id="rId110"/>
    <p:sldId id="401" r:id="rId111"/>
    <p:sldId id="402" r:id="rId112"/>
    <p:sldId id="403" r:id="rId113"/>
    <p:sldId id="404" r:id="rId114"/>
    <p:sldId id="405" r:id="rId115"/>
    <p:sldId id="408" r:id="rId116"/>
    <p:sldId id="406"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4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printerSettings" Target="printerSettings/printerSettings1.bin"/><Relationship Id="rId121" Type="http://schemas.openxmlformats.org/officeDocument/2006/relationships/presProps" Target="presProps.xml"/><Relationship Id="rId122" Type="http://schemas.openxmlformats.org/officeDocument/2006/relationships/viewProps" Target="viewProps.xml"/><Relationship Id="rId123" Type="http://schemas.openxmlformats.org/officeDocument/2006/relationships/theme" Target="theme/theme1.xml"/><Relationship Id="rId12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notesMaster" Target="notesMasters/notesMaster1.xml"/><Relationship Id="rId119" Type="http://schemas.openxmlformats.org/officeDocument/2006/relationships/handoutMaster" Target="handoutMasters/handoutMaster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3FEA4E-277E-9840-81EC-EA4D1CF612EB}" type="datetimeFigureOut">
              <a:rPr lang="en-US" smtClean="0"/>
              <a:t>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A33B48-C6A3-0643-B9DD-80745A66B790}" type="slidenum">
              <a:rPr lang="en-US" smtClean="0"/>
              <a:t>‹#›</a:t>
            </a:fld>
            <a:endParaRPr lang="en-US"/>
          </a:p>
        </p:txBody>
      </p:sp>
    </p:spTree>
    <p:extLst>
      <p:ext uri="{BB962C8B-B14F-4D97-AF65-F5344CB8AC3E}">
        <p14:creationId xmlns:p14="http://schemas.microsoft.com/office/powerpoint/2010/main" val="221828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64C1E-6AAA-4742-9E84-7EBC86F5B131}" type="datetimeFigureOut">
              <a:rPr lang="en-US" smtClean="0"/>
              <a:t>3/17/17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D5660-E095-2549-9D66-10C4154DF72A}" type="slidenum">
              <a:rPr lang="en-US" smtClean="0"/>
              <a:t>‹#›</a:t>
            </a:fld>
            <a:endParaRPr lang="en-US"/>
          </a:p>
        </p:txBody>
      </p:sp>
    </p:spTree>
    <p:extLst>
      <p:ext uri="{BB962C8B-B14F-4D97-AF65-F5344CB8AC3E}">
        <p14:creationId xmlns:p14="http://schemas.microsoft.com/office/powerpoint/2010/main" val="9340811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1</a:t>
            </a:fld>
            <a:endParaRPr lang="en-US"/>
          </a:p>
        </p:txBody>
      </p:sp>
    </p:spTree>
    <p:extLst>
      <p:ext uri="{BB962C8B-B14F-4D97-AF65-F5344CB8AC3E}">
        <p14:creationId xmlns:p14="http://schemas.microsoft.com/office/powerpoint/2010/main" val="183252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a:t>
            </a:r>
            <a:r>
              <a:rPr lang="en-US" baseline="0" dirty="0" smtClean="0"/>
              <a:t> been there! But You can go forward….</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10</a:t>
            </a:fld>
            <a:endParaRPr lang="en-US"/>
          </a:p>
        </p:txBody>
      </p:sp>
    </p:spTree>
    <p:extLst>
      <p:ext uri="{BB962C8B-B14F-4D97-AF65-F5344CB8AC3E}">
        <p14:creationId xmlns:p14="http://schemas.microsoft.com/office/powerpoint/2010/main" val="949589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can’t just</a:t>
            </a:r>
            <a:r>
              <a:rPr lang="en-US" baseline="0" dirty="0" smtClean="0"/>
              <a:t> kind of do this. You have to do it on purpose with the purpose of glorifying God and seeing these women and children come to Christ. IT WILL TAKE TIME.</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100</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101</a:t>
            </a:fld>
            <a:endParaRPr lang="en-US"/>
          </a:p>
        </p:txBody>
      </p:sp>
    </p:spTree>
    <p:extLst>
      <p:ext uri="{BB962C8B-B14F-4D97-AF65-F5344CB8AC3E}">
        <p14:creationId xmlns:p14="http://schemas.microsoft.com/office/powerpoint/2010/main" val="21196192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102</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someone in your community is already meeting a specific need do not offer it, unless</a:t>
            </a:r>
            <a:r>
              <a:rPr lang="en-US" baseline="0" dirty="0" smtClean="0"/>
              <a:t> they are not offering it often enough or correctly.</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103</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104</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105</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106</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take every situation at face-value. Learn from the</a:t>
            </a:r>
            <a:r>
              <a:rPr lang="en-US" baseline="0" dirty="0" smtClean="0"/>
              <a:t> person in the situation, LOVINGLY require truth.</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107</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108</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109</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Great Confidence. Not because we have some great funding scheme, or some</a:t>
            </a:r>
            <a:r>
              <a:rPr lang="en-US" baseline="0" dirty="0" smtClean="0"/>
              <a:t> quick fix to offer you. Believe me that is not the case. But having been there before, we know it to be true because….</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11</a:t>
            </a:fld>
            <a:endParaRPr lang="en-US"/>
          </a:p>
        </p:txBody>
      </p:sp>
    </p:spTree>
    <p:extLst>
      <p:ext uri="{BB962C8B-B14F-4D97-AF65-F5344CB8AC3E}">
        <p14:creationId xmlns:p14="http://schemas.microsoft.com/office/powerpoint/2010/main" val="75644773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yourself these questions:</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110</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111</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t>
            </a:r>
            <a:r>
              <a:rPr lang="en-US" baseline="0" dirty="0" smtClean="0"/>
              <a:t> is God leading you to meet the need by faith.</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112</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113</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114</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115</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116</a:t>
            </a:fld>
            <a:endParaRPr lang="en-US"/>
          </a:p>
        </p:txBody>
      </p:sp>
    </p:spTree>
    <p:extLst>
      <p:ext uri="{BB962C8B-B14F-4D97-AF65-F5344CB8AC3E}">
        <p14:creationId xmlns:p14="http://schemas.microsoft.com/office/powerpoint/2010/main" val="4030900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created</a:t>
            </a:r>
            <a:r>
              <a:rPr lang="en-US" baseline="0" dirty="0" smtClean="0"/>
              <a:t> the universe—out of nothing—simply by speaking. </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12</a:t>
            </a:fld>
            <a:endParaRPr lang="en-US"/>
          </a:p>
        </p:txBody>
      </p:sp>
    </p:spTree>
    <p:extLst>
      <p:ext uri="{BB962C8B-B14F-4D97-AF65-F5344CB8AC3E}">
        <p14:creationId xmlns:p14="http://schemas.microsoft.com/office/powerpoint/2010/main" val="756447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13</a:t>
            </a:fld>
            <a:endParaRPr lang="en-US"/>
          </a:p>
        </p:txBody>
      </p:sp>
    </p:spTree>
    <p:extLst>
      <p:ext uri="{BB962C8B-B14F-4D97-AF65-F5344CB8AC3E}">
        <p14:creationId xmlns:p14="http://schemas.microsoft.com/office/powerpoint/2010/main" val="2655870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very familiar</a:t>
            </a:r>
            <a:r>
              <a:rPr lang="en-US" baseline="0" dirty="0" smtClean="0"/>
              <a:t> verse. But familiarity doesn’t make it any less true. God is still faithful to provide.</a:t>
            </a:r>
          </a:p>
          <a:p>
            <a:endParaRPr lang="en-US" baseline="0" dirty="0" smtClean="0"/>
          </a:p>
          <a:p>
            <a:r>
              <a:rPr lang="en-US" baseline="0" dirty="0" smtClean="0"/>
              <a:t>In 1998, I was sitting at the supper table following a course on Biblical Child Training. I knew there was an opportunity to return to the </a:t>
            </a:r>
            <a:r>
              <a:rPr lang="en-US" baseline="0" dirty="0" err="1" smtClean="0"/>
              <a:t>minsitry</a:t>
            </a:r>
            <a:r>
              <a:rPr lang="en-US" baseline="0" dirty="0" smtClean="0"/>
              <a:t> I had worked with in Russia and want with all my heart to go, but did not have the funds to cover the expenses of the following 1-2 years of ministry. As I sat there, the man who had led the course approached the table. He crouched down next to me and said, “Rachel, can you please come upstairs. Your father is on the phone.” I thought I’d failed my final test. What had I done wrong! Why was my dad calling!” But when we got upstairs, that man got on the phone with my dad and me, and he said, “We would really like Russia to come back to work in the Orphan program in Moscow, we know she won’t have time to raise the funds. So the ministry is going to cover her airfare and room and board. All you have to do is cover the cost of her visa and personal needs.” Two weeks later, God had provided everything for that trip. I walked in to the fellowship hall over our church, which at the time was in the old building, and saw this next verse written out on the bulletin board…</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14</a:t>
            </a:fld>
            <a:endParaRPr lang="en-US"/>
          </a:p>
        </p:txBody>
      </p:sp>
    </p:spTree>
    <p:extLst>
      <p:ext uri="{BB962C8B-B14F-4D97-AF65-F5344CB8AC3E}">
        <p14:creationId xmlns:p14="http://schemas.microsoft.com/office/powerpoint/2010/main" val="2215037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15</a:t>
            </a:fld>
            <a:endParaRPr lang="en-US"/>
          </a:p>
        </p:txBody>
      </p:sp>
    </p:spTree>
    <p:extLst>
      <p:ext uri="{BB962C8B-B14F-4D97-AF65-F5344CB8AC3E}">
        <p14:creationId xmlns:p14="http://schemas.microsoft.com/office/powerpoint/2010/main" val="1506779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would not say, “Here,</a:t>
            </a:r>
            <a:r>
              <a:rPr lang="en-US" baseline="0" dirty="0" smtClean="0"/>
              <a:t> go do this. Oh, by the way, I’m not going to fund it.” That’s not the way God works. </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16</a:t>
            </a:fld>
            <a:endParaRPr lang="en-US"/>
          </a:p>
        </p:txBody>
      </p:sp>
    </p:spTree>
    <p:extLst>
      <p:ext uri="{BB962C8B-B14F-4D97-AF65-F5344CB8AC3E}">
        <p14:creationId xmlns:p14="http://schemas.microsoft.com/office/powerpoint/2010/main" val="756447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us are probably familiar with this quote of Hudson Taylor, but there is more to what he said than is commonly quoted. The entire quote says,</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17</a:t>
            </a:fld>
            <a:endParaRPr lang="en-US"/>
          </a:p>
        </p:txBody>
      </p:sp>
    </p:spTree>
    <p:extLst>
      <p:ext uri="{BB962C8B-B14F-4D97-AF65-F5344CB8AC3E}">
        <p14:creationId xmlns:p14="http://schemas.microsoft.com/office/powerpoint/2010/main" val="4261191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18</a:t>
            </a:fld>
            <a:endParaRPr lang="en-US"/>
          </a:p>
        </p:txBody>
      </p:sp>
    </p:spTree>
    <p:extLst>
      <p:ext uri="{BB962C8B-B14F-4D97-AF65-F5344CB8AC3E}">
        <p14:creationId xmlns:p14="http://schemas.microsoft.com/office/powerpoint/2010/main" val="1759910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19</a:t>
            </a:fld>
            <a:endParaRPr lang="en-US"/>
          </a:p>
        </p:txBody>
      </p:sp>
    </p:spTree>
    <p:extLst>
      <p:ext uri="{BB962C8B-B14F-4D97-AF65-F5344CB8AC3E}">
        <p14:creationId xmlns:p14="http://schemas.microsoft.com/office/powerpoint/2010/main" val="320619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2</a:t>
            </a:fld>
            <a:endParaRPr lang="en-US"/>
          </a:p>
        </p:txBody>
      </p:sp>
    </p:spTree>
    <p:extLst>
      <p:ext uri="{BB962C8B-B14F-4D97-AF65-F5344CB8AC3E}">
        <p14:creationId xmlns:p14="http://schemas.microsoft.com/office/powerpoint/2010/main" val="4077354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20</a:t>
            </a:fld>
            <a:endParaRPr lang="en-US"/>
          </a:p>
        </p:txBody>
      </p:sp>
    </p:spTree>
    <p:extLst>
      <p:ext uri="{BB962C8B-B14F-4D97-AF65-F5344CB8AC3E}">
        <p14:creationId xmlns:p14="http://schemas.microsoft.com/office/powerpoint/2010/main" val="320619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21</a:t>
            </a:fld>
            <a:endParaRPr lang="en-US"/>
          </a:p>
        </p:txBody>
      </p:sp>
    </p:spTree>
    <p:extLst>
      <p:ext uri="{BB962C8B-B14F-4D97-AF65-F5344CB8AC3E}">
        <p14:creationId xmlns:p14="http://schemas.microsoft.com/office/powerpoint/2010/main" val="1324565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look at the needs of your community, don’t let it overwhelm you. You can step out with confidence because GOD will do it.</a:t>
            </a:r>
          </a:p>
          <a:p>
            <a:endParaRPr lang="en-US" baseline="0" dirty="0" smtClean="0"/>
          </a:p>
          <a:p>
            <a:r>
              <a:rPr lang="en-US" baseline="0" dirty="0" smtClean="0"/>
              <a:t>PERSPECTIVE</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22</a:t>
            </a:fld>
            <a:endParaRPr lang="en-US"/>
          </a:p>
        </p:txBody>
      </p:sp>
    </p:spTree>
    <p:extLst>
      <p:ext uri="{BB962C8B-B14F-4D97-AF65-F5344CB8AC3E}">
        <p14:creationId xmlns:p14="http://schemas.microsoft.com/office/powerpoint/2010/main" val="1668085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Having</a:t>
            </a:r>
            <a:r>
              <a:rPr lang="en-US" baseline="0" dirty="0" smtClean="0"/>
              <a:t> the right perspective of God, the fatherless, single moms, care givers, and ourselves is of utmost importance.</a:t>
            </a:r>
          </a:p>
          <a:p>
            <a:r>
              <a:rPr lang="en-US" dirty="0" smtClean="0"/>
              <a:t>• There are a lot of stereotypes</a:t>
            </a:r>
            <a:r>
              <a:rPr lang="en-US" baseline="0" dirty="0" smtClean="0"/>
              <a:t> of single moms. Some of them are true, and learning how to approach those situations can be very difficult.</a:t>
            </a:r>
          </a:p>
          <a:p>
            <a:r>
              <a:rPr lang="en-US" baseline="0" dirty="0" smtClean="0"/>
              <a:t>• Before we get there, we need to have the correct perspective OVERALL.</a:t>
            </a:r>
          </a:p>
          <a:p>
            <a:r>
              <a:rPr lang="en-US" baseline="0" dirty="0" smtClean="0"/>
              <a:t>• Most of us have a pretty common perspective on single moms. It goes like this…</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23</a:t>
            </a:fld>
            <a:endParaRPr lang="en-US"/>
          </a:p>
        </p:txBody>
      </p:sp>
    </p:spTree>
    <p:extLst>
      <p:ext uri="{BB962C8B-B14F-4D97-AF65-F5344CB8AC3E}">
        <p14:creationId xmlns:p14="http://schemas.microsoft.com/office/powerpoint/2010/main" val="1388718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24</a:t>
            </a:fld>
            <a:endParaRPr lang="en-US"/>
          </a:p>
        </p:txBody>
      </p:sp>
    </p:spTree>
    <p:extLst>
      <p:ext uri="{BB962C8B-B14F-4D97-AF65-F5344CB8AC3E}">
        <p14:creationId xmlns:p14="http://schemas.microsoft.com/office/powerpoint/2010/main" val="2730910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25</a:t>
            </a:fld>
            <a:endParaRPr lang="en-US"/>
          </a:p>
        </p:txBody>
      </p:sp>
    </p:spTree>
    <p:extLst>
      <p:ext uri="{BB962C8B-B14F-4D97-AF65-F5344CB8AC3E}">
        <p14:creationId xmlns:p14="http://schemas.microsoft.com/office/powerpoint/2010/main" val="3168845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26</a:t>
            </a:fld>
            <a:endParaRPr lang="en-US"/>
          </a:p>
        </p:txBody>
      </p:sp>
    </p:spTree>
    <p:extLst>
      <p:ext uri="{BB962C8B-B14F-4D97-AF65-F5344CB8AC3E}">
        <p14:creationId xmlns:p14="http://schemas.microsoft.com/office/powerpoint/2010/main" val="3902853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tend to superimpose that word sin onto every</a:t>
            </a:r>
            <a:r>
              <a:rPr lang="en-US" baseline="0" dirty="0" smtClean="0"/>
              <a:t> single mom and then in our minds, whether consciously or not, we grab onto 2 </a:t>
            </a:r>
            <a:r>
              <a:rPr lang="en-US" baseline="0" dirty="0" err="1" smtClean="0"/>
              <a:t>Cor</a:t>
            </a:r>
            <a:r>
              <a:rPr lang="en-US" baseline="0" dirty="0" smtClean="0"/>
              <a:t> 6:17</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27</a:t>
            </a:fld>
            <a:endParaRPr lang="en-US"/>
          </a:p>
        </p:txBody>
      </p:sp>
    </p:spTree>
    <p:extLst>
      <p:ext uri="{BB962C8B-B14F-4D97-AF65-F5344CB8AC3E}">
        <p14:creationId xmlns:p14="http://schemas.microsoft.com/office/powerpoint/2010/main" val="1331198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focus only on the strengths</a:t>
            </a:r>
            <a:r>
              <a:rPr lang="en-US" baseline="0" dirty="0" smtClean="0"/>
              <a:t> and purity of the families within the church, we lose our vision for those without. Internal focus, fosters respect of person and leads to a deep spiritual brokenness, in which our children grow up with no burden for the lost, no concept of God’s redeeming power, and little understanding of relevance to the world around us. Does this mean we should not protect our children – no! But it does mean that we should not close out the lost in the process.</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28</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problem with this perspective is that we are assuming sin. While many single parents DID become single parents due</a:t>
            </a:r>
            <a:r>
              <a:rPr lang="en-US" baseline="0" dirty="0" smtClean="0"/>
              <a:t> to sinful relationships, we need to be cognoscente of the fact that not all single parent households started in the same place. We need to look at the bigger picture…</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29</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3</a:t>
            </a:fld>
            <a:endParaRPr lang="en-US"/>
          </a:p>
        </p:txBody>
      </p:sp>
    </p:spTree>
    <p:extLst>
      <p:ext uri="{BB962C8B-B14F-4D97-AF65-F5344CB8AC3E}">
        <p14:creationId xmlns:p14="http://schemas.microsoft.com/office/powerpoint/2010/main" val="470869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Antranique’s</a:t>
            </a:r>
            <a:r>
              <a:rPr lang="en-US" dirty="0" smtClean="0"/>
              <a:t> story</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30</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While our care for the widow, the stranger, the poor and needy, and the sick all come with requirements for each of THOSE people…</a:t>
            </a:r>
          </a:p>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31</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While our care for the widow, the stranger, the poor and needy, and the sick all come with requirements for each of THOSE people…</a:t>
            </a:r>
          </a:p>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32</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33</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all sinned,</a:t>
            </a:r>
            <a:r>
              <a:rPr lang="en-US" baseline="0" dirty="0" smtClean="0"/>
              <a:t> and Christ has died for ALL of us. Paul considered himself the chief of sinners. When we see our own sin (the beam in our eye) for what it is, it makes it difficult to focus on the sins of others.</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34</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35</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look at their sins, how would Jesus</a:t>
            </a:r>
            <a:r>
              <a:rPr lang="en-US" baseline="0" dirty="0" smtClean="0"/>
              <a:t> look at ours. Could we cast the first stone?</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36</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 addressed this</a:t>
            </a:r>
            <a:r>
              <a:rPr lang="en-US" baseline="0" dirty="0" smtClean="0"/>
              <a:t> woman’s sin privately WITH HER ALONE! The others were already gone. </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37</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have already stated, “Sin must not be justified, glorified,</a:t>
            </a:r>
            <a:r>
              <a:rPr lang="en-US" baseline="0" dirty="0" smtClean="0"/>
              <a:t> or made light of, however, we must also remember that it is simply evidence that they, like us, are broken, sinful human beings in need of redemption and reconciliation with God.” We aren’t to look over sin. </a:t>
            </a:r>
          </a:p>
          <a:p>
            <a:r>
              <a:rPr lang="en-US" baseline="0" dirty="0" smtClean="0"/>
              <a:t>We live in a world in which much of what God says is sin, is considered acceptable. Teaching that sin is sin is great, but we are dealing with a generation that does not see their sin as sin, nor understand why it matters that God sees it as such. WE are responsible to teach those things.</a:t>
            </a:r>
          </a:p>
          <a:p>
            <a:r>
              <a:rPr lang="en-US" dirty="0" smtClean="0"/>
              <a:t>As we look at these women</a:t>
            </a:r>
            <a:r>
              <a:rPr lang="en-US" baseline="0" dirty="0" smtClean="0"/>
              <a:t> and their children, we also need to keep in mind that one of the principle foundations of ministry to the fatherless is God’s own character…</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38</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 must not be justified, glorified,</a:t>
            </a:r>
            <a:r>
              <a:rPr lang="en-US" baseline="0" dirty="0" smtClean="0"/>
              <a:t> or made light of, however, we must also remember that it is simply evidence that they, like us, are broken, sinful human beings in need of redemption and reconciliation with God.</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39</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4</a:t>
            </a:fld>
            <a:endParaRPr lang="en-US"/>
          </a:p>
        </p:txBody>
      </p:sp>
    </p:spTree>
    <p:extLst>
      <p:ext uri="{BB962C8B-B14F-4D97-AF65-F5344CB8AC3E}">
        <p14:creationId xmlns:p14="http://schemas.microsoft.com/office/powerpoint/2010/main" val="3089689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40</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41</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see this principle carry over to the New Testament (as Pastor </a:t>
            </a:r>
            <a:r>
              <a:rPr lang="en-US" baseline="0" dirty="0" err="1" smtClean="0"/>
              <a:t>Spilger</a:t>
            </a:r>
            <a:r>
              <a:rPr lang="en-US" baseline="0" dirty="0" smtClean="0"/>
              <a:t> has already presented) in James 1 and 2.</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42</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we’ve already stated it’s easy to grab onto the “touch not the unclean thing” principle and take it to an extreme. There is a grave danger in this to our own families…</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43</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 Corinthians</a:t>
            </a:r>
            <a:r>
              <a:rPr lang="en-US" baseline="0" dirty="0" smtClean="0"/>
              <a:t> 12, Paul is addressing the issue of spiritual gifts with the Corinthians. It’s been a bone of contention among them. He sums up by telling them to desire the best gifts and then says, this before going into the following chapter…</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44</a:t>
            </a:fld>
            <a:endParaRPr lang="en-US"/>
          </a:p>
        </p:txBody>
      </p:sp>
    </p:spTree>
    <p:extLst>
      <p:ext uri="{BB962C8B-B14F-4D97-AF65-F5344CB8AC3E}">
        <p14:creationId xmlns:p14="http://schemas.microsoft.com/office/powerpoint/2010/main" val="11017893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a:t>
            </a:r>
            <a:r>
              <a:rPr lang="en-US" baseline="0" dirty="0" smtClean="0"/>
              <a:t> course, chapter 13 deals entirely with Charity. We want to make sure that when we approach ministry with single moms, fatherless children, foster families, </a:t>
            </a:r>
            <a:r>
              <a:rPr lang="en-US" baseline="0" dirty="0" err="1" smtClean="0"/>
              <a:t>etc</a:t>
            </a:r>
            <a:r>
              <a:rPr lang="en-US" baseline="0" dirty="0" smtClean="0"/>
              <a:t>, that we are choosing the more excellent way in the way we approach them.</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45</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have time to cover each of these</a:t>
            </a:r>
            <a:r>
              <a:rPr lang="en-US" baseline="0" dirty="0" smtClean="0"/>
              <a:t> today. But I would strongly suggest, spending a little time studying each of these passages with the mindset of ministry in mind. For now, we are going to look at some common denominators between these passages:</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46</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47</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one is love,</a:t>
            </a:r>
            <a:r>
              <a:rPr lang="en-US" baseline="0" dirty="0" smtClean="0"/>
              <a:t> or as 1 Cor. 13 calls it, charity…</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48</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last one gets me. I always thought that verse was talking about not going into debt, but really it’s a verse about love. The one thing we one another and those we minister to is love- those are God’s words not mine.</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49</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5</a:t>
            </a:fld>
            <a:endParaRPr lang="en-US"/>
          </a:p>
        </p:txBody>
      </p:sp>
    </p:spTree>
    <p:extLst>
      <p:ext uri="{BB962C8B-B14F-4D97-AF65-F5344CB8AC3E}">
        <p14:creationId xmlns:p14="http://schemas.microsoft.com/office/powerpoint/2010/main" val="1668436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50</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fine line with our approach to having no appearance to evil. Social Gospel movement. We gave up our responsibility in order to “avoid the appearance of evil.” Now where are we?</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51</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should go without saying. But it doesn’t always. That’s why it’s one</a:t>
            </a:r>
            <a:r>
              <a:rPr lang="en-US" baseline="0" dirty="0" smtClean="0"/>
              <a:t> of the fruits of the spirit because without Christ we fall incredibly short in this area. But by God’s grace we CAN show kindness even when it is difficult.</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52</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SO IMPORTANT!!!!!</a:t>
            </a:r>
            <a:r>
              <a:rPr lang="en-US" baseline="0" dirty="0" smtClean="0"/>
              <a:t> I cannot over-stress the importance of this. We live in a self-focused, narcissistic world. WE need to set the example of putting others first and esteeming them better than ourselves.</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53</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54</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Truly</a:t>
            </a:r>
            <a:r>
              <a:rPr lang="en-US" baseline="0" dirty="0" smtClean="0"/>
              <a:t> this must be a work of the Holy Spirit in our lives. He must be our vision, not our self, our abilities, our wisdom, our reputation, or our accomplishments. He must increase, we must decrease.</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55</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sounds basic,</a:t>
            </a:r>
            <a:r>
              <a:rPr lang="en-US" baseline="0" dirty="0" smtClean="0"/>
              <a:t> but there are specific areas of rejoicing mentioned here…</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56</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 included because of how rare it is.</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57</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58</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Patience</a:t>
            </a:r>
            <a:r>
              <a:rPr lang="en-US" baseline="0" dirty="0" smtClean="0"/>
              <a:t> has a perfect, perfecting work. But we must let it do it’s job…otherwise, we’re not patient!!! </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59</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6</a:t>
            </a:fld>
            <a:endParaRPr lang="en-US"/>
          </a:p>
        </p:txBody>
      </p:sp>
    </p:spTree>
    <p:extLst>
      <p:ext uri="{BB962C8B-B14F-4D97-AF65-F5344CB8AC3E}">
        <p14:creationId xmlns:p14="http://schemas.microsoft.com/office/powerpoint/2010/main" val="37439280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Valya</a:t>
            </a:r>
            <a:r>
              <a:rPr lang="en-US" dirty="0" smtClean="0"/>
              <a:t>!!!!</a:t>
            </a:r>
          </a:p>
          <a:p>
            <a:r>
              <a:rPr lang="en-US" dirty="0" smtClean="0"/>
              <a:t>How do you meet the women you work with – Prayer!</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60</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to be Fervent in Spirit (Romans)</a:t>
            </a:r>
          </a:p>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61</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Corinthians says that love bears all things, believes all things, hopes all things, and endures all things. That requires a fervency and strength of spirit. It also gives us the picture that we’re in this for the long haul!</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62</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63</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64</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65</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internet promotes reaction not response.</a:t>
            </a:r>
            <a:r>
              <a:rPr lang="en-US" baseline="0" dirty="0" smtClean="0"/>
              <a:t> It is easy to flash back at a negative comment with a negative comment. That attitude of dishing out what you deserve becomes prevalent in our dealings. BUT GOD says to overcome evil with good.</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66</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to be peaceable with all men, so much as within us lies. THIS IS</a:t>
            </a:r>
            <a:r>
              <a:rPr lang="en-US" baseline="0" dirty="0" smtClean="0"/>
              <a:t> DIFFICULT, but if Christ is in us, there is no excuse for strife.</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67</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talked about the mindset that is important</a:t>
            </a:r>
            <a:r>
              <a:rPr lang="en-US" baseline="0" dirty="0" smtClean="0"/>
              <a:t> to this ministry. Now let’s look at some practical ways to approach it.</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68</a:t>
            </a:fld>
            <a:endParaRPr lang="en-US"/>
          </a:p>
        </p:txBody>
      </p:sp>
    </p:spTree>
    <p:extLst>
      <p:ext uri="{BB962C8B-B14F-4D97-AF65-F5344CB8AC3E}">
        <p14:creationId xmlns:p14="http://schemas.microsoft.com/office/powerpoint/2010/main" val="17725450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69</a:t>
            </a:fld>
            <a:endParaRPr lang="en-US"/>
          </a:p>
        </p:txBody>
      </p:sp>
    </p:spTree>
    <p:extLst>
      <p:ext uri="{BB962C8B-B14F-4D97-AF65-F5344CB8AC3E}">
        <p14:creationId xmlns:p14="http://schemas.microsoft.com/office/powerpoint/2010/main" val="218033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7</a:t>
            </a:fld>
            <a:endParaRPr lang="en-US"/>
          </a:p>
        </p:txBody>
      </p:sp>
    </p:spTree>
    <p:extLst>
      <p:ext uri="{BB962C8B-B14F-4D97-AF65-F5344CB8AC3E}">
        <p14:creationId xmlns:p14="http://schemas.microsoft.com/office/powerpoint/2010/main" val="22631817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AGAP</a:t>
            </a:r>
            <a:r>
              <a:rPr lang="en-US" baseline="0" dirty="0" smtClean="0"/>
              <a:t>E love is familiar to most of us. It is that sacrificial love, which took Christ to Calvary. It is the love which is spoken of in 1 Corinthians 13. Our Sunday school class recently spent several months studying that chapter. It was EYE OPENING to say the least. We’re going to look at 3 aspects of that love but first it’s important to note that…</a:t>
            </a:r>
          </a:p>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70</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Two forms of agape are used a total of 258 times in the New Testament. I’d say it’s pretty important to God.</a:t>
            </a:r>
          </a:p>
          <a:p>
            <a:r>
              <a:rPr lang="en-US" baseline="0" dirty="0" smtClean="0"/>
              <a:t>Here are three aspects of that love that come out over and over as you study it:</a:t>
            </a:r>
          </a:p>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71</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lot of </a:t>
            </a:r>
            <a:r>
              <a:rPr lang="en-US" dirty="0" err="1" smtClean="0"/>
              <a:t>unloveable</a:t>
            </a:r>
            <a:r>
              <a:rPr lang="en-US" dirty="0" smtClean="0"/>
              <a:t> people in our world. We must</a:t>
            </a:r>
            <a:r>
              <a:rPr lang="en-US" baseline="0" dirty="0" smtClean="0"/>
              <a:t> make the choice to love them as Christ loved us!</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72</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Love doesn’t sit</a:t>
            </a:r>
            <a:r>
              <a:rPr lang="en-US" baseline="0" dirty="0" smtClean="0"/>
              <a:t> on the couch. It doesn’t look at the issue and say, Oh, that’s horrible and then do nothing. (Neither does faith by the way.) Love chooses to take action.</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73</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be difficult because</a:t>
            </a:r>
            <a:r>
              <a:rPr lang="en-US" baseline="0" dirty="0" smtClean="0"/>
              <a:t> it can lead to the complete opposite of the results we desire. But it is ever so important. The Jews wanted Jesus to set up His kingdom, but Jesus knew that they NEEDED redemption. You may be rejected for giving what is needed, but do not let the fear of that keep you from doing what you know is right.</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74</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strongly encourage</a:t>
            </a:r>
            <a:r>
              <a:rPr lang="en-US" baseline="0" dirty="0" smtClean="0"/>
              <a:t> this. Studying out this passage in depth and applying it a way that a group of 8-12 year olds could apply it made a huge difference in my life. It is an ever so simple passage, but the scope of it is astounding. </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75</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76</a:t>
            </a:fld>
            <a:endParaRPr lang="en-US"/>
          </a:p>
        </p:txBody>
      </p:sp>
    </p:spTree>
    <p:extLst>
      <p:ext uri="{BB962C8B-B14F-4D97-AF65-F5344CB8AC3E}">
        <p14:creationId xmlns:p14="http://schemas.microsoft.com/office/powerpoint/2010/main" val="3527533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don</a:t>
            </a:r>
            <a:r>
              <a:rPr lang="fr-FR" baseline="0" dirty="0" smtClean="0"/>
              <a:t>’</a:t>
            </a:r>
            <a:r>
              <a:rPr lang="en-US" baseline="0" dirty="0" smtClean="0"/>
              <a:t>t like to think about this fact, but it’s true. And it is one of the foundational truths upon which God based his command to care for the fatherless.</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77</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78</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79</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8</a:t>
            </a:fld>
            <a:endParaRPr lang="en-US"/>
          </a:p>
        </p:txBody>
      </p:sp>
    </p:spTree>
    <p:extLst>
      <p:ext uri="{BB962C8B-B14F-4D97-AF65-F5344CB8AC3E}">
        <p14:creationId xmlns:p14="http://schemas.microsoft.com/office/powerpoint/2010/main" val="3352782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desires fruit out of our deliverance</a:t>
            </a:r>
            <a:r>
              <a:rPr lang="en-US" baseline="0" dirty="0" smtClean="0"/>
              <a:t> and this is one of those fruits. Because…</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80</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nearly every place the Scripture mentions adoption, it is linked with redemption. That is not a coincidence. </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81</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82</a:t>
            </a:fld>
            <a:endParaRPr lang="en-US"/>
          </a:p>
        </p:txBody>
      </p:sp>
    </p:spTree>
    <p:extLst>
      <p:ext uri="{BB962C8B-B14F-4D97-AF65-F5344CB8AC3E}">
        <p14:creationId xmlns:p14="http://schemas.microsoft.com/office/powerpoint/2010/main" val="29291662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of the women and children with whom you will be working have had little guidance, or have had guides who have failed them, abused them, used them, and discarded them. BE CAREFUL!!! Don</a:t>
            </a:r>
            <a:r>
              <a:rPr lang="fr-FR" baseline="0" dirty="0" smtClean="0"/>
              <a:t>’</a:t>
            </a:r>
            <a:r>
              <a:rPr lang="en-US" baseline="0" dirty="0" smtClean="0"/>
              <a:t>t just throw things out there.</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83</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jump</a:t>
            </a:r>
            <a:r>
              <a:rPr lang="en-US" baseline="0" dirty="0" smtClean="0"/>
              <a:t> into a situation without stopping to evaluating what is going on and how you are responding.</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84</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Promises</a:t>
            </a:r>
            <a:r>
              <a:rPr lang="en-US" baseline="0" dirty="0" smtClean="0"/>
              <a:t> will make or break your ministry. The world already sees us as hypocrites. We don’t want to reinforce that image! So Don’t make promises before you pray about them, nor before…</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85</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86</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God is leading you forward, don’t doubt, but make it clear that you are really on God. Then HE receives the glory.</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87</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88</a:t>
            </a:fld>
            <a:endParaRPr lang="en-US"/>
          </a:p>
        </p:txBody>
      </p:sp>
    </p:spTree>
    <p:extLst>
      <p:ext uri="{BB962C8B-B14F-4D97-AF65-F5344CB8AC3E}">
        <p14:creationId xmlns:p14="http://schemas.microsoft.com/office/powerpoint/2010/main" val="28927419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89</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9</a:t>
            </a:fld>
            <a:endParaRPr lang="en-US"/>
          </a:p>
        </p:txBody>
      </p:sp>
    </p:spTree>
    <p:extLst>
      <p:ext uri="{BB962C8B-B14F-4D97-AF65-F5344CB8AC3E}">
        <p14:creationId xmlns:p14="http://schemas.microsoft.com/office/powerpoint/2010/main" val="36493599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90</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Drugs,</a:t>
            </a:r>
            <a:r>
              <a:rPr lang="en-US" baseline="0" dirty="0" smtClean="0"/>
              <a:t> alcohol, etc…</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91</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 needs in individual situations.</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92</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your goal. Are you just trying to stop the bleeding?</a:t>
            </a:r>
            <a:r>
              <a:rPr lang="en-US" baseline="0" dirty="0" smtClean="0"/>
              <a:t> Or do you want to see them go on to be who God created them to be to bring glory to Him? There is a difference in these approaches. One opens and closes the door to ministry. The other opens the door and invites them in.</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93</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discerning what needs you can meet, it’s important to know what resources are already available in your community.</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94</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past the immediate need and prayerfully consider what will lead them to long-term solutions and growth. Determine if they desire long-term solutions and growth. Why or why not? Are they afraid? Are they running? Are they content and apathetic? There could be many different reasons.</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95</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1D5660-E095-2549-9D66-10C4154DF72A}" type="slidenum">
              <a:rPr lang="en-US" smtClean="0"/>
              <a:t>96</a:t>
            </a:fld>
            <a:endParaRPr lang="en-US"/>
          </a:p>
        </p:txBody>
      </p:sp>
    </p:spTree>
    <p:extLst>
      <p:ext uri="{BB962C8B-B14F-4D97-AF65-F5344CB8AC3E}">
        <p14:creationId xmlns:p14="http://schemas.microsoft.com/office/powerpoint/2010/main" val="38001452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97</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a:t>
            </a:r>
            <a:r>
              <a:rPr lang="en-US" baseline="0" dirty="0" smtClean="0"/>
              <a:t> when I present this ministry in a group setting, single mom’s whose children are grown will come to me afterwards and say, I wish I’d had someone to walk alongside of me like this. I’ve had ladies who are currently single mom’s say the same. And I have had mother’s who have lost their children to the state say, “I’m not sure this would have happened if I had, had a church walking alongside of me.” Single motherhood is not what the world makes it out to be. It is hard, and lonely, and hard.</a:t>
            </a:r>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98</a:t>
            </a:fld>
            <a:endParaRPr lang="en-US"/>
          </a:p>
        </p:txBody>
      </p:sp>
    </p:spTree>
    <p:extLst>
      <p:ext uri="{BB962C8B-B14F-4D97-AF65-F5344CB8AC3E}">
        <p14:creationId xmlns:p14="http://schemas.microsoft.com/office/powerpoint/2010/main" val="135817693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D5660-E095-2549-9D66-10C4154DF72A}" type="slidenum">
              <a:rPr lang="en-US" smtClean="0"/>
              <a:t>99</a:t>
            </a:fld>
            <a:endParaRPr lang="en-US"/>
          </a:p>
        </p:txBody>
      </p:sp>
    </p:spTree>
    <p:extLst>
      <p:ext uri="{BB962C8B-B14F-4D97-AF65-F5344CB8AC3E}">
        <p14:creationId xmlns:p14="http://schemas.microsoft.com/office/powerpoint/2010/main" val="1358176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3/17/17</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3/17/17</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3/17/17</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3/17/17</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3/17/17</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3/17/17</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3/17/17</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3/17/17</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3/17/17</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3/17/17</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3/17/17</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3/17/17</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052151"/>
          </a:xfrm>
        </p:spPr>
        <p:txBody>
          <a:bodyPr/>
          <a:lstStyle/>
          <a:p>
            <a:r>
              <a:rPr lang="en-US" dirty="0" smtClean="0"/>
              <a:t>Ministry Mindset and Approach</a:t>
            </a:r>
            <a:endParaRPr lang="en-US" dirty="0"/>
          </a:p>
        </p:txBody>
      </p:sp>
      <p:sp>
        <p:nvSpPr>
          <p:cNvPr id="3" name="Subtitle 2"/>
          <p:cNvSpPr>
            <a:spLocks noGrp="1"/>
          </p:cNvSpPr>
          <p:nvPr>
            <p:ph type="subTitle" idx="1"/>
          </p:nvPr>
        </p:nvSpPr>
        <p:spPr>
          <a:xfrm>
            <a:off x="1371600" y="5256526"/>
            <a:ext cx="6400800" cy="915673"/>
          </a:xfrm>
        </p:spPr>
        <p:txBody>
          <a:bodyPr/>
          <a:lstStyle/>
          <a:p>
            <a:r>
              <a:rPr lang="en-US" dirty="0" smtClean="0"/>
              <a:t>The How of Reaching the Fatherless and Single Parents</a:t>
            </a:r>
            <a:endParaRPr lang="en-US" dirty="0"/>
          </a:p>
        </p:txBody>
      </p:sp>
    </p:spTree>
    <p:extLst>
      <p:ext uri="{BB962C8B-B14F-4D97-AF65-F5344CB8AC3E}">
        <p14:creationId xmlns:p14="http://schemas.microsoft.com/office/powerpoint/2010/main" val="733622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pic>
        <p:nvPicPr>
          <p:cNvPr id="7" name="Content Placeholder 6" descr="FOF Cash.pn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1591" b="1591"/>
          <a:stretch>
            <a:fillRect/>
          </a:stretch>
        </p:blipFill>
        <p:spPr/>
      </p:pic>
      <p:pic>
        <p:nvPicPr>
          <p:cNvPr id="8" name="Content Placeholder 7" descr="FOF Helping Hands.png"/>
          <p:cNvPicPr>
            <a:picLocks noGrp="1" noChangeAspect="1"/>
          </p:cNvPicPr>
          <p:nvPr>
            <p:ph sz="quarter" idx="14"/>
          </p:nvPr>
        </p:nvPicPr>
        <p:blipFill>
          <a:blip r:embed="rId4" cstate="print">
            <a:extLst>
              <a:ext uri="{28A0092B-C50C-407E-A947-70E740481C1C}">
                <a14:useLocalDpi xmlns:a14="http://schemas.microsoft.com/office/drawing/2010/main" val="0"/>
              </a:ext>
            </a:extLst>
          </a:blip>
          <a:srcRect t="1591" b="1591"/>
          <a:stretch>
            <a:fillRect/>
          </a:stretch>
        </p:blipFill>
        <p:spPr/>
      </p:pic>
    </p:spTree>
    <p:extLst>
      <p:ext uri="{BB962C8B-B14F-4D97-AF65-F5344CB8AC3E}">
        <p14:creationId xmlns:p14="http://schemas.microsoft.com/office/powerpoint/2010/main" val="2320443448"/>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Discipleship</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a:t>• Jesus called his disciples to follow Him. They walked through life together. (See also Job’s example.)</a:t>
            </a:r>
          </a:p>
          <a:p>
            <a:pPr marL="0" indent="0">
              <a:spcAft>
                <a:spcPts val="600"/>
              </a:spcAft>
              <a:buNone/>
            </a:pPr>
            <a:r>
              <a:rPr lang="en-US" dirty="0" smtClean="0"/>
              <a:t>• Those caring for the fatherless often feel alone.</a:t>
            </a:r>
          </a:p>
          <a:p>
            <a:pPr marL="0" indent="0">
              <a:spcAft>
                <a:spcPts val="600"/>
              </a:spcAft>
              <a:buNone/>
            </a:pPr>
            <a:r>
              <a:rPr lang="en-US" dirty="0" smtClean="0"/>
              <a:t>• </a:t>
            </a:r>
            <a:r>
              <a:rPr lang="en-US" dirty="0"/>
              <a:t>A “Life Journey” approach gives the opportunity to see growth on many levels. Not just making an initial contact but also walking through life and offering hope in moments of hurt, in overcoming habits and thought patterns, and in living a new life.</a:t>
            </a:r>
          </a:p>
          <a:p>
            <a:pPr marL="0" indent="0">
              <a:spcAft>
                <a:spcPts val="600"/>
              </a:spcAft>
              <a:buNone/>
            </a:pPr>
            <a:r>
              <a:rPr lang="en-US" dirty="0" smtClean="0"/>
              <a:t>• It must be intentional and purposeful. It will be time</a:t>
            </a:r>
            <a:r>
              <a:rPr lang="en-US" dirty="0"/>
              <a:t> </a:t>
            </a:r>
            <a:r>
              <a:rPr lang="en-US" dirty="0" smtClean="0"/>
              <a:t>consuming. </a:t>
            </a:r>
          </a:p>
        </p:txBody>
      </p:sp>
    </p:spTree>
    <p:extLst>
      <p:ext uri="{BB962C8B-B14F-4D97-AF65-F5344CB8AC3E}">
        <p14:creationId xmlns:p14="http://schemas.microsoft.com/office/powerpoint/2010/main" val="4170279549"/>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Keep it Simple</a:t>
            </a:r>
            <a:endParaRPr lang="en-US" dirty="0"/>
          </a:p>
        </p:txBody>
      </p:sp>
      <p:sp>
        <p:nvSpPr>
          <p:cNvPr id="3" name="Subtitle 2"/>
          <p:cNvSpPr>
            <a:spLocks noGrp="1"/>
          </p:cNvSpPr>
          <p:nvPr>
            <p:ph type="subTitle" idx="1"/>
          </p:nvPr>
        </p:nvSpPr>
        <p:spPr/>
        <p:txBody>
          <a:bodyPr/>
          <a:lstStyle/>
          <a:p>
            <a:r>
              <a:rPr lang="en-US" dirty="0" smtClean="0"/>
              <a:t>Provide Simple Solutions to Vital Needs</a:t>
            </a:r>
            <a:endParaRPr lang="en-US" dirty="0"/>
          </a:p>
        </p:txBody>
      </p:sp>
    </p:spTree>
    <p:extLst>
      <p:ext uri="{BB962C8B-B14F-4D97-AF65-F5344CB8AC3E}">
        <p14:creationId xmlns:p14="http://schemas.microsoft.com/office/powerpoint/2010/main" val="416831022"/>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Simple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Don’t Reinvent the Wheel!!!</a:t>
            </a:r>
          </a:p>
        </p:txBody>
      </p:sp>
    </p:spTree>
    <p:extLst>
      <p:ext uri="{BB962C8B-B14F-4D97-AF65-F5344CB8AC3E}">
        <p14:creationId xmlns:p14="http://schemas.microsoft.com/office/powerpoint/2010/main" val="648725807"/>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Simple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Don’t Reinvent the Wheel!!!</a:t>
            </a:r>
          </a:p>
          <a:p>
            <a:pPr marL="0" indent="0">
              <a:spcAft>
                <a:spcPts val="600"/>
              </a:spcAft>
              <a:buNone/>
            </a:pPr>
            <a:r>
              <a:rPr lang="en-US" dirty="0" smtClean="0"/>
              <a:t>• Don’t “Double-do.”</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2113068987"/>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Simple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Don’t Reinvent the Wheel!!!</a:t>
            </a:r>
          </a:p>
          <a:p>
            <a:pPr marL="0" indent="0">
              <a:spcAft>
                <a:spcPts val="600"/>
              </a:spcAft>
              <a:buNone/>
            </a:pPr>
            <a:r>
              <a:rPr lang="en-US" dirty="0" smtClean="0"/>
              <a:t>• Don’t “Double-do.”</a:t>
            </a:r>
          </a:p>
          <a:p>
            <a:pPr marL="0" indent="0">
              <a:spcAft>
                <a:spcPts val="600"/>
              </a:spcAft>
              <a:buNone/>
            </a:pPr>
            <a:r>
              <a:rPr lang="en-US" dirty="0"/>
              <a:t>	</a:t>
            </a:r>
            <a:r>
              <a:rPr lang="en-US" dirty="0" smtClean="0"/>
              <a:t>- Make referrals </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1515112991"/>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Simple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Don’t Reinvent the Wheel!!!</a:t>
            </a:r>
          </a:p>
          <a:p>
            <a:pPr marL="0" indent="0">
              <a:spcAft>
                <a:spcPts val="600"/>
              </a:spcAft>
              <a:buNone/>
            </a:pPr>
            <a:r>
              <a:rPr lang="en-US" dirty="0" smtClean="0"/>
              <a:t>• Don’t “Double-do.”</a:t>
            </a:r>
          </a:p>
          <a:p>
            <a:pPr marL="0" indent="0">
              <a:spcAft>
                <a:spcPts val="600"/>
              </a:spcAft>
              <a:buNone/>
            </a:pPr>
            <a:r>
              <a:rPr lang="en-US" dirty="0"/>
              <a:t>	</a:t>
            </a:r>
            <a:r>
              <a:rPr lang="en-US" dirty="0" smtClean="0"/>
              <a:t>- Make referrals </a:t>
            </a:r>
          </a:p>
          <a:p>
            <a:pPr marL="0" indent="0">
              <a:spcAft>
                <a:spcPts val="600"/>
              </a:spcAft>
              <a:buNone/>
            </a:pPr>
            <a:r>
              <a:rPr lang="en-US" dirty="0"/>
              <a:t>	</a:t>
            </a:r>
            <a:r>
              <a:rPr lang="en-US" dirty="0" smtClean="0"/>
              <a:t>- Keep a list or organizations and services.</a:t>
            </a:r>
          </a:p>
        </p:txBody>
      </p:sp>
    </p:spTree>
    <p:extLst>
      <p:ext uri="{BB962C8B-B14F-4D97-AF65-F5344CB8AC3E}">
        <p14:creationId xmlns:p14="http://schemas.microsoft.com/office/powerpoint/2010/main" val="2000329859"/>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Simple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Don’t Reinvent the Wheel!!!</a:t>
            </a:r>
          </a:p>
          <a:p>
            <a:pPr marL="0" indent="0">
              <a:spcAft>
                <a:spcPts val="600"/>
              </a:spcAft>
              <a:buNone/>
            </a:pPr>
            <a:r>
              <a:rPr lang="en-US" dirty="0" smtClean="0"/>
              <a:t>• Don’t “Double-do.”</a:t>
            </a:r>
          </a:p>
          <a:p>
            <a:pPr marL="0" indent="0">
              <a:spcAft>
                <a:spcPts val="600"/>
              </a:spcAft>
              <a:buNone/>
            </a:pPr>
            <a:r>
              <a:rPr lang="en-US" dirty="0"/>
              <a:t>	</a:t>
            </a:r>
            <a:r>
              <a:rPr lang="en-US" dirty="0" smtClean="0"/>
              <a:t>- Make referrals </a:t>
            </a:r>
          </a:p>
          <a:p>
            <a:pPr marL="0" indent="0">
              <a:spcAft>
                <a:spcPts val="600"/>
              </a:spcAft>
              <a:buNone/>
            </a:pPr>
            <a:r>
              <a:rPr lang="en-US" dirty="0"/>
              <a:t>	</a:t>
            </a:r>
            <a:r>
              <a:rPr lang="en-US" dirty="0" smtClean="0"/>
              <a:t>- Keep a list or organizations and services.</a:t>
            </a:r>
          </a:p>
          <a:p>
            <a:pPr marL="0" indent="0">
              <a:spcAft>
                <a:spcPts val="600"/>
              </a:spcAft>
              <a:buNone/>
            </a:pPr>
            <a:r>
              <a:rPr lang="en-US" dirty="0" smtClean="0"/>
              <a:t>• Determine what is vital (food, transportation, medical care, etc.) </a:t>
            </a:r>
          </a:p>
        </p:txBody>
      </p:sp>
    </p:spTree>
    <p:extLst>
      <p:ext uri="{BB962C8B-B14F-4D97-AF65-F5344CB8AC3E}">
        <p14:creationId xmlns:p14="http://schemas.microsoft.com/office/powerpoint/2010/main" val="241462558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Simple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Don’t Reinvent the Wheel!!!</a:t>
            </a:r>
          </a:p>
          <a:p>
            <a:pPr marL="0" indent="0">
              <a:spcAft>
                <a:spcPts val="600"/>
              </a:spcAft>
              <a:buNone/>
            </a:pPr>
            <a:r>
              <a:rPr lang="en-US" dirty="0" smtClean="0"/>
              <a:t>• Don’t “Double-do.”</a:t>
            </a:r>
          </a:p>
          <a:p>
            <a:pPr marL="0" indent="0">
              <a:spcAft>
                <a:spcPts val="600"/>
              </a:spcAft>
              <a:buNone/>
            </a:pPr>
            <a:r>
              <a:rPr lang="en-US" dirty="0"/>
              <a:t>	</a:t>
            </a:r>
            <a:r>
              <a:rPr lang="en-US" dirty="0" smtClean="0"/>
              <a:t>- Make referrals </a:t>
            </a:r>
          </a:p>
          <a:p>
            <a:pPr marL="0" indent="0">
              <a:spcAft>
                <a:spcPts val="600"/>
              </a:spcAft>
              <a:buNone/>
            </a:pPr>
            <a:r>
              <a:rPr lang="en-US" dirty="0"/>
              <a:t>	</a:t>
            </a:r>
            <a:r>
              <a:rPr lang="en-US" dirty="0" smtClean="0"/>
              <a:t>- Keep a list or organizations and services.</a:t>
            </a:r>
          </a:p>
          <a:p>
            <a:pPr marL="0" indent="0">
              <a:spcAft>
                <a:spcPts val="600"/>
              </a:spcAft>
              <a:buNone/>
            </a:pPr>
            <a:r>
              <a:rPr lang="en-US" dirty="0" smtClean="0"/>
              <a:t>• Determine what is vital (food, transportation, medical care, etc.) </a:t>
            </a:r>
          </a:p>
          <a:p>
            <a:pPr marL="0" indent="0">
              <a:spcAft>
                <a:spcPts val="600"/>
              </a:spcAft>
              <a:buNone/>
            </a:pPr>
            <a:r>
              <a:rPr lang="en-US" dirty="0" smtClean="0"/>
              <a:t>• Be sure you understand the situation.</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1115186568"/>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Simple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Don’t Reinvent the Wheel!!!</a:t>
            </a:r>
          </a:p>
          <a:p>
            <a:pPr marL="0" indent="0">
              <a:spcAft>
                <a:spcPts val="600"/>
              </a:spcAft>
              <a:buNone/>
            </a:pPr>
            <a:r>
              <a:rPr lang="en-US" dirty="0" smtClean="0"/>
              <a:t>• Don’t “Double-do.”</a:t>
            </a:r>
          </a:p>
          <a:p>
            <a:pPr marL="0" indent="0">
              <a:spcAft>
                <a:spcPts val="600"/>
              </a:spcAft>
              <a:buNone/>
            </a:pPr>
            <a:r>
              <a:rPr lang="en-US" dirty="0"/>
              <a:t>	</a:t>
            </a:r>
            <a:r>
              <a:rPr lang="en-US" dirty="0" smtClean="0"/>
              <a:t>- Make referrals </a:t>
            </a:r>
          </a:p>
          <a:p>
            <a:pPr marL="0" indent="0">
              <a:spcAft>
                <a:spcPts val="600"/>
              </a:spcAft>
              <a:buNone/>
            </a:pPr>
            <a:r>
              <a:rPr lang="en-US" dirty="0"/>
              <a:t>	</a:t>
            </a:r>
            <a:r>
              <a:rPr lang="en-US" dirty="0" smtClean="0"/>
              <a:t>- Keep a list or organizations and services.</a:t>
            </a:r>
          </a:p>
          <a:p>
            <a:pPr marL="0" indent="0">
              <a:spcAft>
                <a:spcPts val="600"/>
              </a:spcAft>
              <a:buNone/>
            </a:pPr>
            <a:r>
              <a:rPr lang="en-US" dirty="0" smtClean="0"/>
              <a:t>• Determine what is vital (food, transportation, medical care, etc.) </a:t>
            </a:r>
          </a:p>
          <a:p>
            <a:pPr marL="0" indent="0">
              <a:spcAft>
                <a:spcPts val="600"/>
              </a:spcAft>
              <a:buNone/>
            </a:pPr>
            <a:r>
              <a:rPr lang="en-US" dirty="0" smtClean="0"/>
              <a:t>• Be sure you understand the situation.</a:t>
            </a:r>
          </a:p>
          <a:p>
            <a:pPr marL="0" indent="0">
              <a:spcAft>
                <a:spcPts val="600"/>
              </a:spcAft>
              <a:buNone/>
            </a:pPr>
            <a:r>
              <a:rPr lang="en-US" dirty="0"/>
              <a:t>	</a:t>
            </a:r>
            <a:r>
              <a:rPr lang="en-US" dirty="0" smtClean="0"/>
              <a:t>- Ask questions. Lovingly require the truth.</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2860639287"/>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Simple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Don’t Reinvent the Wheel!!!</a:t>
            </a:r>
          </a:p>
          <a:p>
            <a:pPr marL="0" indent="0">
              <a:spcAft>
                <a:spcPts val="600"/>
              </a:spcAft>
              <a:buNone/>
            </a:pPr>
            <a:r>
              <a:rPr lang="en-US" dirty="0" smtClean="0"/>
              <a:t>• Don’t “Double-do.”</a:t>
            </a:r>
          </a:p>
          <a:p>
            <a:pPr marL="0" indent="0">
              <a:spcAft>
                <a:spcPts val="600"/>
              </a:spcAft>
              <a:buNone/>
            </a:pPr>
            <a:r>
              <a:rPr lang="en-US" dirty="0"/>
              <a:t>	</a:t>
            </a:r>
            <a:r>
              <a:rPr lang="en-US" dirty="0" smtClean="0"/>
              <a:t>- Make referrals </a:t>
            </a:r>
          </a:p>
          <a:p>
            <a:pPr marL="0" indent="0">
              <a:spcAft>
                <a:spcPts val="600"/>
              </a:spcAft>
              <a:buNone/>
            </a:pPr>
            <a:r>
              <a:rPr lang="en-US" dirty="0"/>
              <a:t>	</a:t>
            </a:r>
            <a:r>
              <a:rPr lang="en-US" dirty="0" smtClean="0"/>
              <a:t>- Keep a list or organizations and services.</a:t>
            </a:r>
          </a:p>
          <a:p>
            <a:pPr marL="0" indent="0">
              <a:spcAft>
                <a:spcPts val="600"/>
              </a:spcAft>
              <a:buNone/>
            </a:pPr>
            <a:r>
              <a:rPr lang="en-US" dirty="0" smtClean="0"/>
              <a:t>• Determine what is vital (food, transportation, medical care, etc.) </a:t>
            </a:r>
          </a:p>
          <a:p>
            <a:pPr marL="0" indent="0">
              <a:spcAft>
                <a:spcPts val="600"/>
              </a:spcAft>
              <a:buNone/>
            </a:pPr>
            <a:r>
              <a:rPr lang="en-US" dirty="0" smtClean="0"/>
              <a:t>• Be sure you understand the situation.</a:t>
            </a:r>
          </a:p>
          <a:p>
            <a:pPr marL="0" indent="0">
              <a:spcAft>
                <a:spcPts val="600"/>
              </a:spcAft>
              <a:buNone/>
            </a:pPr>
            <a:r>
              <a:rPr lang="en-US" dirty="0"/>
              <a:t>	- Ask questions. Lovingly require the truth.</a:t>
            </a:r>
          </a:p>
          <a:p>
            <a:pPr marL="0" indent="0">
              <a:spcAft>
                <a:spcPts val="600"/>
              </a:spcAft>
              <a:buNone/>
            </a:pPr>
            <a:r>
              <a:rPr lang="en-US" dirty="0"/>
              <a:t>	</a:t>
            </a:r>
            <a:r>
              <a:rPr lang="en-US" dirty="0" smtClean="0"/>
              <a:t>- Verify</a:t>
            </a:r>
          </a:p>
        </p:txBody>
      </p:sp>
    </p:spTree>
    <p:extLst>
      <p:ext uri="{BB962C8B-B14F-4D97-AF65-F5344CB8AC3E}">
        <p14:creationId xmlns:p14="http://schemas.microsoft.com/office/powerpoint/2010/main" val="30406132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3425226"/>
          </a:xfrm>
        </p:spPr>
        <p:txBody>
          <a:bodyPr/>
          <a:lstStyle/>
          <a:p>
            <a:r>
              <a:rPr lang="en-US" dirty="0" smtClean="0"/>
              <a:t>Confidence</a:t>
            </a:r>
            <a:endParaRPr lang="en-US" dirty="0"/>
          </a:p>
        </p:txBody>
      </p:sp>
    </p:spTree>
    <p:extLst>
      <p:ext uri="{BB962C8B-B14F-4D97-AF65-F5344CB8AC3E}">
        <p14:creationId xmlns:p14="http://schemas.microsoft.com/office/powerpoint/2010/main" val="1229239479"/>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Simple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Ask Yourself</a:t>
            </a:r>
          </a:p>
          <a:p>
            <a:pPr marL="0" indent="0">
              <a:spcAft>
                <a:spcPts val="1200"/>
              </a:spcAft>
              <a:buNone/>
            </a:pPr>
            <a:r>
              <a:rPr lang="en-US" dirty="0"/>
              <a:t>	</a:t>
            </a:r>
            <a:endParaRPr lang="en-US" dirty="0" smtClean="0"/>
          </a:p>
        </p:txBody>
      </p:sp>
    </p:spTree>
    <p:extLst>
      <p:ext uri="{BB962C8B-B14F-4D97-AF65-F5344CB8AC3E}">
        <p14:creationId xmlns:p14="http://schemas.microsoft.com/office/powerpoint/2010/main" val="1334901177"/>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Simple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Ask Yourself</a:t>
            </a:r>
          </a:p>
          <a:p>
            <a:pPr marL="0" indent="0">
              <a:spcAft>
                <a:spcPts val="1200"/>
              </a:spcAft>
              <a:buNone/>
            </a:pPr>
            <a:r>
              <a:rPr lang="en-US" dirty="0"/>
              <a:t>	</a:t>
            </a:r>
            <a:r>
              <a:rPr lang="en-US" dirty="0" smtClean="0"/>
              <a:t>- What simple solution will meet this need?</a:t>
            </a:r>
          </a:p>
          <a:p>
            <a:pPr marL="0" indent="0">
              <a:spcAft>
                <a:spcPts val="1200"/>
              </a:spcAft>
              <a:buNone/>
            </a:pPr>
            <a:r>
              <a:rPr lang="en-US" dirty="0"/>
              <a:t>	</a:t>
            </a:r>
            <a:endParaRPr lang="en-US" dirty="0" smtClean="0"/>
          </a:p>
        </p:txBody>
      </p:sp>
    </p:spTree>
    <p:extLst>
      <p:ext uri="{BB962C8B-B14F-4D97-AF65-F5344CB8AC3E}">
        <p14:creationId xmlns:p14="http://schemas.microsoft.com/office/powerpoint/2010/main" val="1295720926"/>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Simple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Ask Yourself</a:t>
            </a:r>
          </a:p>
          <a:p>
            <a:pPr marL="0" indent="0">
              <a:spcAft>
                <a:spcPts val="1200"/>
              </a:spcAft>
              <a:buNone/>
            </a:pPr>
            <a:r>
              <a:rPr lang="en-US" dirty="0"/>
              <a:t>	</a:t>
            </a:r>
            <a:r>
              <a:rPr lang="en-US" dirty="0" smtClean="0"/>
              <a:t>- What simple solution will meet this need?</a:t>
            </a:r>
          </a:p>
          <a:p>
            <a:pPr marL="0" indent="0">
              <a:spcAft>
                <a:spcPts val="1200"/>
              </a:spcAft>
              <a:buNone/>
            </a:pPr>
            <a:r>
              <a:rPr lang="en-US" dirty="0"/>
              <a:t>	</a:t>
            </a:r>
            <a:r>
              <a:rPr lang="en-US" dirty="0" smtClean="0"/>
              <a:t>- Is that solution within your means and the 	purpose of your ministry?</a:t>
            </a:r>
          </a:p>
          <a:p>
            <a:pPr marL="0" indent="0">
              <a:spcAft>
                <a:spcPts val="1200"/>
              </a:spcAft>
              <a:buNone/>
            </a:pPr>
            <a:r>
              <a:rPr lang="en-US" dirty="0"/>
              <a:t>	</a:t>
            </a:r>
            <a:endParaRPr lang="en-US" dirty="0" smtClean="0"/>
          </a:p>
        </p:txBody>
      </p:sp>
    </p:spTree>
    <p:extLst>
      <p:ext uri="{BB962C8B-B14F-4D97-AF65-F5344CB8AC3E}">
        <p14:creationId xmlns:p14="http://schemas.microsoft.com/office/powerpoint/2010/main" val="2261170561"/>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Simple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Ask Yourself</a:t>
            </a:r>
          </a:p>
          <a:p>
            <a:pPr marL="0" indent="0">
              <a:spcAft>
                <a:spcPts val="1200"/>
              </a:spcAft>
              <a:buNone/>
            </a:pPr>
            <a:r>
              <a:rPr lang="en-US" dirty="0"/>
              <a:t>	</a:t>
            </a:r>
            <a:r>
              <a:rPr lang="en-US" dirty="0" smtClean="0"/>
              <a:t>- What simple solution will meet this need?</a:t>
            </a:r>
          </a:p>
          <a:p>
            <a:pPr marL="0" indent="0">
              <a:spcAft>
                <a:spcPts val="1200"/>
              </a:spcAft>
              <a:buNone/>
            </a:pPr>
            <a:r>
              <a:rPr lang="en-US" dirty="0"/>
              <a:t>	</a:t>
            </a:r>
            <a:r>
              <a:rPr lang="en-US" dirty="0" smtClean="0"/>
              <a:t>- Is that solution within your means and the 	purpose of your ministry?</a:t>
            </a:r>
          </a:p>
          <a:p>
            <a:pPr marL="0" indent="0">
              <a:spcAft>
                <a:spcPts val="1200"/>
              </a:spcAft>
              <a:buNone/>
            </a:pPr>
            <a:r>
              <a:rPr lang="en-US" dirty="0"/>
              <a:t>	</a:t>
            </a:r>
            <a:r>
              <a:rPr lang="en-US" dirty="0" smtClean="0"/>
              <a:t>- Will this action lead to long-term progress, or 	help the one being assisted to reach the next 	step in their progress?</a:t>
            </a:r>
          </a:p>
        </p:txBody>
      </p:sp>
    </p:spTree>
    <p:extLst>
      <p:ext uri="{BB962C8B-B14F-4D97-AF65-F5344CB8AC3E}">
        <p14:creationId xmlns:p14="http://schemas.microsoft.com/office/powerpoint/2010/main" val="110568895"/>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Simple</a:t>
            </a:r>
            <a:endParaRPr lang="en-US" dirty="0"/>
          </a:p>
        </p:txBody>
      </p:sp>
      <p:sp>
        <p:nvSpPr>
          <p:cNvPr id="3" name="Content Placeholder 2"/>
          <p:cNvSpPr>
            <a:spLocks noGrp="1"/>
          </p:cNvSpPr>
          <p:nvPr>
            <p:ph idx="1"/>
          </p:nvPr>
        </p:nvSpPr>
        <p:spPr>
          <a:xfrm>
            <a:off x="457200" y="1768251"/>
            <a:ext cx="8229600" cy="4357912"/>
          </a:xfrm>
        </p:spPr>
        <p:txBody>
          <a:bodyPr anchor="ctr">
            <a:noAutofit/>
          </a:bodyPr>
          <a:lstStyle/>
          <a:p>
            <a:pPr marL="0" indent="0" algn="ctr">
              <a:spcAft>
                <a:spcPts val="600"/>
              </a:spcAft>
              <a:buNone/>
            </a:pPr>
            <a:r>
              <a:rPr lang="en-US" sz="4800" dirty="0" smtClean="0"/>
              <a:t>The goal is not to build a program, but to walk through life.</a:t>
            </a:r>
          </a:p>
        </p:txBody>
      </p:sp>
    </p:spTree>
    <p:extLst>
      <p:ext uri="{BB962C8B-B14F-4D97-AF65-F5344CB8AC3E}">
        <p14:creationId xmlns:p14="http://schemas.microsoft.com/office/powerpoint/2010/main" val="2567908603"/>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Simple</a:t>
            </a:r>
            <a:endParaRPr lang="en-US" dirty="0"/>
          </a:p>
        </p:txBody>
      </p:sp>
      <p:sp>
        <p:nvSpPr>
          <p:cNvPr id="3" name="Content Placeholder 2"/>
          <p:cNvSpPr>
            <a:spLocks noGrp="1"/>
          </p:cNvSpPr>
          <p:nvPr>
            <p:ph idx="1"/>
          </p:nvPr>
        </p:nvSpPr>
        <p:spPr>
          <a:xfrm>
            <a:off x="457200" y="1768251"/>
            <a:ext cx="8229600" cy="4357912"/>
          </a:xfrm>
        </p:spPr>
        <p:txBody>
          <a:bodyPr anchor="ctr">
            <a:noAutofit/>
          </a:bodyPr>
          <a:lstStyle/>
          <a:p>
            <a:pPr marL="0" indent="0" algn="ctr">
              <a:spcAft>
                <a:spcPts val="600"/>
              </a:spcAft>
              <a:buNone/>
            </a:pPr>
            <a:r>
              <a:rPr lang="en-US" sz="3600" dirty="0" smtClean="0"/>
              <a:t>• Courage •Compassion</a:t>
            </a:r>
            <a:br>
              <a:rPr lang="en-US" sz="3600" dirty="0" smtClean="0"/>
            </a:br>
            <a:r>
              <a:rPr lang="en-US" sz="3600" dirty="0" smtClean="0"/>
              <a:t>•Commitment </a:t>
            </a:r>
          </a:p>
          <a:p>
            <a:pPr marL="0" indent="0" algn="ctr">
              <a:spcAft>
                <a:spcPts val="600"/>
              </a:spcAft>
              <a:buNone/>
            </a:pPr>
            <a:endParaRPr lang="en-US" sz="3600" dirty="0" smtClean="0"/>
          </a:p>
          <a:p>
            <a:pPr marL="0" indent="0" algn="ctr">
              <a:spcAft>
                <a:spcPts val="600"/>
              </a:spcAft>
              <a:buNone/>
            </a:pPr>
            <a:r>
              <a:rPr lang="en-US" sz="3600" dirty="0" smtClean="0"/>
              <a:t>• Fight the Fight • Finish The Course • Keep the Faith</a:t>
            </a:r>
          </a:p>
        </p:txBody>
      </p:sp>
    </p:spTree>
    <p:extLst>
      <p:ext uri="{BB962C8B-B14F-4D97-AF65-F5344CB8AC3E}">
        <p14:creationId xmlns:p14="http://schemas.microsoft.com/office/powerpoint/2010/main" val="2871951998"/>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Will Do the Work</a:t>
            </a:r>
            <a:endParaRPr lang="en-US" dirty="0"/>
          </a:p>
        </p:txBody>
      </p:sp>
      <p:sp>
        <p:nvSpPr>
          <p:cNvPr id="3" name="Content Placeholder 2"/>
          <p:cNvSpPr>
            <a:spLocks noGrp="1"/>
          </p:cNvSpPr>
          <p:nvPr>
            <p:ph idx="1"/>
          </p:nvPr>
        </p:nvSpPr>
        <p:spPr/>
        <p:txBody>
          <a:bodyPr anchor="ctr">
            <a:normAutofit/>
          </a:bodyPr>
          <a:lstStyle/>
          <a:p>
            <a:pPr marL="0" indent="0" algn="ctr">
              <a:buNone/>
            </a:pPr>
            <a:r>
              <a:rPr lang="en-US" sz="3600" dirty="0" smtClean="0"/>
              <a:t>God is eager to bring glory to Himself and His name. When we commit to doing that which He has commanded, we can trust that </a:t>
            </a:r>
          </a:p>
          <a:p>
            <a:pPr marL="0" indent="0" algn="ctr">
              <a:buNone/>
            </a:pPr>
            <a:r>
              <a:rPr lang="en-US" sz="3600" dirty="0" smtClean="0"/>
              <a:t>HE WILL DO IT!</a:t>
            </a:r>
            <a:endParaRPr lang="en-US" sz="3600" dirty="0"/>
          </a:p>
        </p:txBody>
      </p:sp>
    </p:spTree>
    <p:extLst>
      <p:ext uri="{BB962C8B-B14F-4D97-AF65-F5344CB8AC3E}">
        <p14:creationId xmlns:p14="http://schemas.microsoft.com/office/powerpoint/2010/main" val="9695567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3425226"/>
          </a:xfrm>
        </p:spPr>
        <p:txBody>
          <a:bodyPr/>
          <a:lstStyle/>
          <a:p>
            <a:r>
              <a:rPr lang="en-US" dirty="0" smtClean="0"/>
              <a:t>We Serve a Great God!</a:t>
            </a:r>
            <a:endParaRPr lang="en-US" dirty="0"/>
          </a:p>
        </p:txBody>
      </p:sp>
    </p:spTree>
    <p:extLst>
      <p:ext uri="{BB962C8B-B14F-4D97-AF65-F5344CB8AC3E}">
        <p14:creationId xmlns:p14="http://schemas.microsoft.com/office/powerpoint/2010/main" val="5945547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a:t>
            </a:r>
            <a:endParaRPr lang="en-US" dirty="0"/>
          </a:p>
        </p:txBody>
      </p:sp>
    </p:spTree>
    <p:extLst>
      <p:ext uri="{BB962C8B-B14F-4D97-AF65-F5344CB8AC3E}">
        <p14:creationId xmlns:p14="http://schemas.microsoft.com/office/powerpoint/2010/main" val="29533352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a:t>
            </a:r>
            <a:endParaRPr lang="en-US" dirty="0"/>
          </a:p>
        </p:txBody>
      </p:sp>
      <p:sp>
        <p:nvSpPr>
          <p:cNvPr id="3" name="Content Placeholder 2"/>
          <p:cNvSpPr>
            <a:spLocks noGrp="1"/>
          </p:cNvSpPr>
          <p:nvPr>
            <p:ph idx="1"/>
          </p:nvPr>
        </p:nvSpPr>
        <p:spPr>
          <a:xfrm>
            <a:off x="457200" y="1938539"/>
            <a:ext cx="8229600" cy="4187624"/>
          </a:xfrm>
        </p:spPr>
        <p:txBody>
          <a:bodyPr/>
          <a:lstStyle/>
          <a:p>
            <a:pPr>
              <a:spcAft>
                <a:spcPts val="6600"/>
              </a:spcAft>
            </a:pPr>
            <a:r>
              <a:rPr lang="en-US" dirty="0"/>
              <a:t>Philippians 4:19 – “But my God shall supply all your need according to his riches in glory by Christ Jesus</a:t>
            </a:r>
            <a:r>
              <a:rPr lang="en-US" dirty="0" smtClean="0"/>
              <a:t>.”</a:t>
            </a:r>
          </a:p>
        </p:txBody>
      </p:sp>
    </p:spTree>
    <p:extLst>
      <p:ext uri="{BB962C8B-B14F-4D97-AF65-F5344CB8AC3E}">
        <p14:creationId xmlns:p14="http://schemas.microsoft.com/office/powerpoint/2010/main" val="30556508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a:t>
            </a:r>
            <a:endParaRPr lang="en-US" dirty="0"/>
          </a:p>
        </p:txBody>
      </p:sp>
      <p:sp>
        <p:nvSpPr>
          <p:cNvPr id="3" name="Content Placeholder 2"/>
          <p:cNvSpPr>
            <a:spLocks noGrp="1"/>
          </p:cNvSpPr>
          <p:nvPr>
            <p:ph idx="1"/>
          </p:nvPr>
        </p:nvSpPr>
        <p:spPr>
          <a:xfrm>
            <a:off x="457200" y="1938539"/>
            <a:ext cx="8229600" cy="4187624"/>
          </a:xfrm>
        </p:spPr>
        <p:txBody>
          <a:bodyPr/>
          <a:lstStyle/>
          <a:p>
            <a:pPr>
              <a:spcAft>
                <a:spcPts val="6600"/>
              </a:spcAft>
            </a:pPr>
            <a:r>
              <a:rPr lang="en-US" dirty="0"/>
              <a:t>Philippians 4:19 – “But my God shall supply all your need according to his riches in glory by Christ Jesus</a:t>
            </a:r>
            <a:r>
              <a:rPr lang="en-US" dirty="0" smtClean="0"/>
              <a:t>.”</a:t>
            </a:r>
          </a:p>
          <a:p>
            <a:pPr>
              <a:spcAft>
                <a:spcPts val="6600"/>
              </a:spcAft>
            </a:pPr>
            <a:r>
              <a:rPr lang="en-US" dirty="0"/>
              <a:t>I Thessalonians 5:24 – “Faithful </a:t>
            </a:r>
            <a:r>
              <a:rPr lang="en-US" i="1" dirty="0"/>
              <a:t>is</a:t>
            </a:r>
            <a:r>
              <a:rPr lang="en-US" dirty="0"/>
              <a:t> he that </a:t>
            </a:r>
            <a:r>
              <a:rPr lang="en-US" dirty="0" err="1"/>
              <a:t>calleth</a:t>
            </a:r>
            <a:r>
              <a:rPr lang="en-US" dirty="0"/>
              <a:t> you, who also will do </a:t>
            </a:r>
            <a:r>
              <a:rPr lang="en-US" i="1" dirty="0"/>
              <a:t>it</a:t>
            </a:r>
            <a:r>
              <a:rPr lang="en-US" dirty="0" smtClean="0"/>
              <a:t>.”</a:t>
            </a:r>
            <a:endParaRPr lang="en-US" dirty="0"/>
          </a:p>
        </p:txBody>
      </p:sp>
    </p:spTree>
    <p:extLst>
      <p:ext uri="{BB962C8B-B14F-4D97-AF65-F5344CB8AC3E}">
        <p14:creationId xmlns:p14="http://schemas.microsoft.com/office/powerpoint/2010/main" val="9131188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707363"/>
          </a:xfrm>
        </p:spPr>
        <p:txBody>
          <a:bodyPr anchor="ctr"/>
          <a:lstStyle/>
          <a:p>
            <a:r>
              <a:rPr lang="en-US" sz="6000" dirty="0" smtClean="0"/>
              <a:t>God never gives us a call or command, which He cannot equip us to perform.</a:t>
            </a:r>
            <a:endParaRPr lang="en-US" sz="6000" dirty="0"/>
          </a:p>
        </p:txBody>
      </p:sp>
    </p:spTree>
    <p:extLst>
      <p:ext uri="{BB962C8B-B14F-4D97-AF65-F5344CB8AC3E}">
        <p14:creationId xmlns:p14="http://schemas.microsoft.com/office/powerpoint/2010/main" val="15199411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 Man of </a:t>
            </a:r>
            <a:br>
              <a:rPr lang="en-US" sz="4800" dirty="0" smtClean="0"/>
            </a:br>
            <a:r>
              <a:rPr lang="en-US" sz="4800" dirty="0" smtClean="0"/>
              <a:t>Great Experience Said…</a:t>
            </a:r>
            <a:endParaRPr lang="en-US" sz="4800" dirty="0"/>
          </a:p>
        </p:txBody>
      </p:sp>
      <p:pic>
        <p:nvPicPr>
          <p:cNvPr id="6" name="Content Placeholder 5" descr="God's Work Done God's Way.jpg"/>
          <p:cNvPicPr>
            <a:picLocks noGrp="1" noChangeAspect="1"/>
          </p:cNvPicPr>
          <p:nvPr>
            <p:ph idx="1"/>
          </p:nvPr>
        </p:nvPicPr>
        <p:blipFill>
          <a:blip r:embed="rId3">
            <a:extLst>
              <a:ext uri="{28A0092B-C50C-407E-A947-70E740481C1C}">
                <a14:useLocalDpi xmlns:a14="http://schemas.microsoft.com/office/drawing/2010/main" val="0"/>
              </a:ext>
            </a:extLst>
          </a:blip>
          <a:srcRect t="3145" b="3145"/>
          <a:stretch>
            <a:fillRect/>
          </a:stretch>
        </p:blipFill>
        <p:spPr/>
      </p:pic>
    </p:spTree>
    <p:extLst>
      <p:ext uri="{BB962C8B-B14F-4D97-AF65-F5344CB8AC3E}">
        <p14:creationId xmlns:p14="http://schemas.microsoft.com/office/powerpoint/2010/main" val="40066387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Don’t worry about the HOW, WHEN, or WHAT, God will take care of that.</a:t>
            </a:r>
            <a:endParaRPr lang="en-US" sz="5400" dirty="0"/>
          </a:p>
        </p:txBody>
      </p:sp>
    </p:spTree>
    <p:extLst>
      <p:ext uri="{BB962C8B-B14F-4D97-AF65-F5344CB8AC3E}">
        <p14:creationId xmlns:p14="http://schemas.microsoft.com/office/powerpoint/2010/main" val="10603683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Said…</a:t>
            </a:r>
            <a:endParaRPr lang="en-US" dirty="0"/>
          </a:p>
        </p:txBody>
      </p:sp>
      <p:pic>
        <p:nvPicPr>
          <p:cNvPr id="5" name="Content Placeholder 4" descr="Matthew 6-31 copy.png"/>
          <p:cNvPicPr>
            <a:picLocks noGrp="1" noChangeAspect="1"/>
          </p:cNvPicPr>
          <p:nvPr>
            <p:ph idx="1"/>
          </p:nvPr>
        </p:nvPicPr>
        <p:blipFill rotWithShape="1">
          <a:blip r:embed="rId3">
            <a:extLst>
              <a:ext uri="{28A0092B-C50C-407E-A947-70E740481C1C}">
                <a14:useLocalDpi xmlns:a14="http://schemas.microsoft.com/office/drawing/2010/main" val="0"/>
              </a:ext>
            </a:extLst>
          </a:blip>
          <a:srcRect r="9084"/>
          <a:stretch/>
        </p:blipFill>
        <p:spPr/>
      </p:pic>
    </p:spTree>
    <p:extLst>
      <p:ext uri="{BB962C8B-B14F-4D97-AF65-F5344CB8AC3E}">
        <p14:creationId xmlns:p14="http://schemas.microsoft.com/office/powerpoint/2010/main" val="19479346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Tree>
    <p:extLst>
      <p:ext uri="{BB962C8B-B14F-4D97-AF65-F5344CB8AC3E}">
        <p14:creationId xmlns:p14="http://schemas.microsoft.com/office/powerpoint/2010/main" val="9975142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Said…</a:t>
            </a:r>
            <a:endParaRPr lang="en-US" dirty="0"/>
          </a:p>
        </p:txBody>
      </p:sp>
      <p:pic>
        <p:nvPicPr>
          <p:cNvPr id="4" name="Content Placeholder 3" descr="Matthew 6-32.png"/>
          <p:cNvPicPr>
            <a:picLocks noGrp="1" noChangeAspect="1"/>
          </p:cNvPicPr>
          <p:nvPr>
            <p:ph idx="1"/>
          </p:nvPr>
        </p:nvPicPr>
        <p:blipFill rotWithShape="1">
          <a:blip r:embed="rId3">
            <a:extLst>
              <a:ext uri="{28A0092B-C50C-407E-A947-70E740481C1C}">
                <a14:useLocalDpi xmlns:a14="http://schemas.microsoft.com/office/drawing/2010/main" val="0"/>
              </a:ext>
            </a:extLst>
          </a:blip>
          <a:srcRect r="9084"/>
          <a:stretch/>
        </p:blipFill>
        <p:spPr/>
      </p:pic>
    </p:spTree>
    <p:extLst>
      <p:ext uri="{BB962C8B-B14F-4D97-AF65-F5344CB8AC3E}">
        <p14:creationId xmlns:p14="http://schemas.microsoft.com/office/powerpoint/2010/main" val="24053480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Said…</a:t>
            </a:r>
            <a:endParaRPr lang="en-US" dirty="0"/>
          </a:p>
        </p:txBody>
      </p:sp>
      <p:pic>
        <p:nvPicPr>
          <p:cNvPr id="4" name="Content Placeholder 3" descr="Matthew 6-33 copy.png"/>
          <p:cNvPicPr>
            <a:picLocks noGrp="1" noChangeAspect="1"/>
          </p:cNvPicPr>
          <p:nvPr>
            <p:ph idx="1"/>
          </p:nvPr>
        </p:nvPicPr>
        <p:blipFill rotWithShape="1">
          <a:blip r:embed="rId3">
            <a:extLst>
              <a:ext uri="{28A0092B-C50C-407E-A947-70E740481C1C}">
                <a14:useLocalDpi xmlns:a14="http://schemas.microsoft.com/office/drawing/2010/main" val="0"/>
              </a:ext>
            </a:extLst>
          </a:blip>
          <a:srcRect r="9084"/>
          <a:stretch/>
        </p:blipFill>
        <p:spPr/>
      </p:pic>
    </p:spTree>
    <p:extLst>
      <p:ext uri="{BB962C8B-B14F-4D97-AF65-F5344CB8AC3E}">
        <p14:creationId xmlns:p14="http://schemas.microsoft.com/office/powerpoint/2010/main" val="29970726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God!</a:t>
            </a:r>
            <a:endParaRPr lang="en-US" dirty="0"/>
          </a:p>
        </p:txBody>
      </p:sp>
      <p:pic>
        <p:nvPicPr>
          <p:cNvPr id="5" name="Picture Placeholder 4" descr="Element of Risk.jp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2915" b="2071"/>
          <a:stretch/>
        </p:blipFill>
        <p:spPr>
          <a:xfrm>
            <a:off x="1508125" y="1176424"/>
            <a:ext cx="6054725" cy="4541838"/>
          </a:xfrm>
        </p:spPr>
      </p:pic>
      <p:sp>
        <p:nvSpPr>
          <p:cNvPr id="4" name="Text Placeholder 3"/>
          <p:cNvSpPr>
            <a:spLocks noGrp="1"/>
          </p:cNvSpPr>
          <p:nvPr>
            <p:ph type="body" sz="half" idx="2"/>
          </p:nvPr>
        </p:nvSpPr>
        <p:spPr/>
        <p:txBody>
          <a:bodyPr/>
          <a:lstStyle/>
          <a:p>
            <a:r>
              <a:rPr lang="en-US" dirty="0" smtClean="0"/>
              <a:t>He Will Provide!</a:t>
            </a:r>
            <a:endParaRPr lang="en-US" dirty="0"/>
          </a:p>
        </p:txBody>
      </p:sp>
    </p:spTree>
    <p:extLst>
      <p:ext uri="{BB962C8B-B14F-4D97-AF65-F5344CB8AC3E}">
        <p14:creationId xmlns:p14="http://schemas.microsoft.com/office/powerpoint/2010/main" val="9753420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Perspective</a:t>
            </a:r>
            <a:endParaRPr lang="en-US" dirty="0"/>
          </a:p>
        </p:txBody>
      </p:sp>
    </p:spTree>
    <p:extLst>
      <p:ext uri="{BB962C8B-B14F-4D97-AF65-F5344CB8AC3E}">
        <p14:creationId xmlns:p14="http://schemas.microsoft.com/office/powerpoint/2010/main" val="32722951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pic>
        <p:nvPicPr>
          <p:cNvPr id="6" name="Content Placeholder 5" descr="200387787-001.png"/>
          <p:cNvPicPr>
            <a:picLocks noGrp="1" noChangeAspect="1"/>
          </p:cNvPicPr>
          <p:nvPr>
            <p:ph idx="1"/>
          </p:nvPr>
        </p:nvPicPr>
        <p:blipFill>
          <a:blip r:embed="rId3">
            <a:extLst>
              <a:ext uri="{28A0092B-C50C-407E-A947-70E740481C1C}">
                <a14:useLocalDpi xmlns:a14="http://schemas.microsoft.com/office/drawing/2010/main" val="0"/>
              </a:ext>
            </a:extLst>
          </a:blip>
          <a:srcRect l="-142226" r="-142226"/>
          <a:stretch>
            <a:fillRect/>
          </a:stretch>
        </p:blipFill>
        <p:spPr/>
      </p:pic>
    </p:spTree>
    <p:extLst>
      <p:ext uri="{BB962C8B-B14F-4D97-AF65-F5344CB8AC3E}">
        <p14:creationId xmlns:p14="http://schemas.microsoft.com/office/powerpoint/2010/main" val="27070446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pic>
        <p:nvPicPr>
          <p:cNvPr id="4" name="Content Placeholder 3" descr="77498164.png"/>
          <p:cNvPicPr>
            <a:picLocks noGrp="1" noChangeAspect="1"/>
          </p:cNvPicPr>
          <p:nvPr>
            <p:ph idx="1"/>
          </p:nvPr>
        </p:nvPicPr>
        <p:blipFill>
          <a:blip r:embed="rId3">
            <a:extLst>
              <a:ext uri="{28A0092B-C50C-407E-A947-70E740481C1C}">
                <a14:useLocalDpi xmlns:a14="http://schemas.microsoft.com/office/drawing/2010/main" val="0"/>
              </a:ext>
            </a:extLst>
          </a:blip>
          <a:srcRect l="-107816" r="-107816"/>
          <a:stretch>
            <a:fillRect/>
          </a:stretch>
        </p:blipFill>
        <p:spPr>
          <a:xfrm>
            <a:off x="457200" y="1600200"/>
            <a:ext cx="8229600" cy="4525963"/>
          </a:xfrm>
        </p:spPr>
      </p:pic>
    </p:spTree>
    <p:extLst>
      <p:ext uri="{BB962C8B-B14F-4D97-AF65-F5344CB8AC3E}">
        <p14:creationId xmlns:p14="http://schemas.microsoft.com/office/powerpoint/2010/main" val="30220986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pic>
        <p:nvPicPr>
          <p:cNvPr id="7" name="Content Placeholder 6" descr="skd182040sdc.png"/>
          <p:cNvPicPr>
            <a:picLocks noGrp="1" noChangeAspect="1"/>
          </p:cNvPicPr>
          <p:nvPr>
            <p:ph idx="1"/>
          </p:nvPr>
        </p:nvPicPr>
        <p:blipFill>
          <a:blip r:embed="rId3">
            <a:extLst>
              <a:ext uri="{28A0092B-C50C-407E-A947-70E740481C1C}">
                <a14:useLocalDpi xmlns:a14="http://schemas.microsoft.com/office/drawing/2010/main" val="0"/>
              </a:ext>
            </a:extLst>
          </a:blip>
          <a:srcRect l="-58979" r="-58979"/>
          <a:stretch>
            <a:fillRect/>
          </a:stretch>
        </p:blipFill>
        <p:spPr/>
      </p:pic>
      <p:sp>
        <p:nvSpPr>
          <p:cNvPr id="8" name="TextBox 7"/>
          <p:cNvSpPr txBox="1"/>
          <p:nvPr/>
        </p:nvSpPr>
        <p:spPr>
          <a:xfrm>
            <a:off x="3344090" y="3729402"/>
            <a:ext cx="2459836" cy="830997"/>
          </a:xfrm>
          <a:prstGeom prst="rect">
            <a:avLst/>
          </a:prstGeom>
          <a:noFill/>
        </p:spPr>
        <p:txBody>
          <a:bodyPr wrap="square" rtlCol="0">
            <a:spAutoFit/>
          </a:bodyPr>
          <a:lstStyle/>
          <a:p>
            <a:pPr algn="ctr"/>
            <a:r>
              <a:rPr lang="en-US" sz="4800" b="1" dirty="0" smtClean="0"/>
              <a:t>Missing</a:t>
            </a:r>
            <a:endParaRPr lang="en-US" sz="4800" b="1" dirty="0"/>
          </a:p>
        </p:txBody>
      </p:sp>
    </p:spTree>
    <p:extLst>
      <p:ext uri="{BB962C8B-B14F-4D97-AF65-F5344CB8AC3E}">
        <p14:creationId xmlns:p14="http://schemas.microsoft.com/office/powerpoint/2010/main" val="8308849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4" name="Content Placeholder 3"/>
          <p:cNvSpPr>
            <a:spLocks noGrp="1"/>
          </p:cNvSpPr>
          <p:nvPr>
            <p:ph idx="1"/>
          </p:nvPr>
        </p:nvSpPr>
        <p:spPr/>
        <p:txBody>
          <a:bodyPr anchor="ctr">
            <a:normAutofit/>
          </a:bodyPr>
          <a:lstStyle/>
          <a:p>
            <a:pPr marL="0" indent="0" algn="ctr">
              <a:buNone/>
            </a:pPr>
            <a:r>
              <a:rPr lang="en-US" sz="20100" b="1" dirty="0" smtClean="0">
                <a:solidFill>
                  <a:srgbClr val="FF0000"/>
                </a:solidFill>
                <a:latin typeface="+mn-lt"/>
              </a:rPr>
              <a:t>SIN</a:t>
            </a:r>
            <a:endParaRPr lang="en-US" sz="20100" b="1" dirty="0">
              <a:solidFill>
                <a:srgbClr val="FF0000"/>
              </a:solidFill>
              <a:latin typeface="+mn-lt"/>
            </a:endParaRPr>
          </a:p>
        </p:txBody>
      </p:sp>
    </p:spTree>
    <p:extLst>
      <p:ext uri="{BB962C8B-B14F-4D97-AF65-F5344CB8AC3E}">
        <p14:creationId xmlns:p14="http://schemas.microsoft.com/office/powerpoint/2010/main" val="26214628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a:t>
            </a:r>
            <a:endParaRPr lang="en-US" dirty="0"/>
          </a:p>
        </p:txBody>
      </p:sp>
      <p:pic>
        <p:nvPicPr>
          <p:cNvPr id="5" name="Content Placeholder 4" descr="FOF - Danger Sign.png"/>
          <p:cNvPicPr>
            <a:picLocks noGrp="1" noChangeAspect="1"/>
          </p:cNvPicPr>
          <p:nvPr>
            <p:ph idx="1"/>
          </p:nvPr>
        </p:nvPicPr>
        <p:blipFill>
          <a:blip r:embed="rId3">
            <a:extLst>
              <a:ext uri="{28A0092B-C50C-407E-A947-70E740481C1C}">
                <a14:useLocalDpi xmlns:a14="http://schemas.microsoft.com/office/drawing/2010/main" val="0"/>
              </a:ext>
            </a:extLst>
          </a:blip>
          <a:srcRect l="4542" r="4542"/>
          <a:stretch>
            <a:fillRect/>
          </a:stretch>
        </p:blipFill>
        <p:spPr/>
      </p:pic>
    </p:spTree>
    <p:extLst>
      <p:ext uri="{BB962C8B-B14F-4D97-AF65-F5344CB8AC3E}">
        <p14:creationId xmlns:p14="http://schemas.microsoft.com/office/powerpoint/2010/main" val="39783967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Assuming Sin</a:t>
            </a:r>
            <a:endParaRPr lang="en-US" dirty="0"/>
          </a:p>
        </p:txBody>
      </p:sp>
    </p:spTree>
    <p:extLst>
      <p:ext uri="{BB962C8B-B14F-4D97-AF65-F5344CB8AC3E}">
        <p14:creationId xmlns:p14="http://schemas.microsoft.com/office/powerpoint/2010/main" val="36490641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457200" y="1816476"/>
            <a:ext cx="8229600" cy="4309687"/>
          </a:xfrm>
        </p:spPr>
        <p:txBody>
          <a:bodyPr/>
          <a:lstStyle/>
          <a:p>
            <a:pPr>
              <a:spcAft>
                <a:spcPts val="2400"/>
              </a:spcAft>
            </a:pPr>
            <a:r>
              <a:rPr lang="en-US" sz="3600" dirty="0" smtClean="0"/>
              <a:t>To glorify God through </a:t>
            </a:r>
          </a:p>
        </p:txBody>
      </p:sp>
    </p:spTree>
    <p:extLst>
      <p:ext uri="{BB962C8B-B14F-4D97-AF65-F5344CB8AC3E}">
        <p14:creationId xmlns:p14="http://schemas.microsoft.com/office/powerpoint/2010/main" val="29797013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Assuming Sin</a:t>
            </a:r>
            <a:endParaRPr lang="en-US" dirty="0"/>
          </a:p>
        </p:txBody>
      </p:sp>
      <p:sp>
        <p:nvSpPr>
          <p:cNvPr id="3" name="Content Placeholder 2"/>
          <p:cNvSpPr>
            <a:spLocks noGrp="1"/>
          </p:cNvSpPr>
          <p:nvPr>
            <p:ph idx="1"/>
          </p:nvPr>
        </p:nvSpPr>
        <p:spPr/>
        <p:txBody>
          <a:bodyPr/>
          <a:lstStyle/>
          <a:p>
            <a:pPr>
              <a:spcAft>
                <a:spcPts val="600"/>
              </a:spcAft>
            </a:pPr>
            <a:r>
              <a:rPr lang="en-US" dirty="0" smtClean="0"/>
              <a:t>Bigger Picture: How did they become a single parent?</a:t>
            </a:r>
          </a:p>
          <a:p>
            <a:pPr lvl="1"/>
            <a:r>
              <a:rPr lang="en-US" sz="2400" dirty="0" smtClean="0"/>
              <a:t>Divorce</a:t>
            </a:r>
          </a:p>
          <a:p>
            <a:pPr lvl="1"/>
            <a:r>
              <a:rPr lang="en-US" sz="2400" dirty="0" smtClean="0"/>
              <a:t>Abandonment</a:t>
            </a:r>
          </a:p>
          <a:p>
            <a:pPr lvl="1"/>
            <a:r>
              <a:rPr lang="en-US" sz="2400" dirty="0" smtClean="0"/>
              <a:t>Incarceration</a:t>
            </a:r>
          </a:p>
          <a:p>
            <a:pPr lvl="1"/>
            <a:r>
              <a:rPr lang="en-US" sz="2400" dirty="0" smtClean="0"/>
              <a:t>Drug and alcohol addictions</a:t>
            </a:r>
          </a:p>
          <a:p>
            <a:pPr lvl="1"/>
            <a:r>
              <a:rPr lang="en-US" sz="2400" dirty="0" smtClean="0"/>
              <a:t>Rape</a:t>
            </a:r>
          </a:p>
          <a:p>
            <a:pPr lvl="1"/>
            <a:r>
              <a:rPr lang="en-US" sz="2400" dirty="0" smtClean="0"/>
              <a:t>Death</a:t>
            </a:r>
          </a:p>
          <a:p>
            <a:pPr lvl="1"/>
            <a:r>
              <a:rPr lang="en-US" sz="2400" dirty="0" smtClean="0"/>
              <a:t>Generational Example</a:t>
            </a:r>
            <a:endParaRPr lang="en-US" sz="2400" dirty="0"/>
          </a:p>
        </p:txBody>
      </p:sp>
    </p:spTree>
    <p:extLst>
      <p:ext uri="{BB962C8B-B14F-4D97-AF65-F5344CB8AC3E}">
        <p14:creationId xmlns:p14="http://schemas.microsoft.com/office/powerpoint/2010/main" val="17465815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Sin Was Not The Child’s</a:t>
            </a:r>
            <a:endParaRPr lang="en-US" dirty="0"/>
          </a:p>
        </p:txBody>
      </p:sp>
    </p:spTree>
    <p:extLst>
      <p:ext uri="{BB962C8B-B14F-4D97-AF65-F5344CB8AC3E}">
        <p14:creationId xmlns:p14="http://schemas.microsoft.com/office/powerpoint/2010/main" val="7349472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Sin Was Not The Child’s</a:t>
            </a:r>
            <a:endParaRPr lang="en-US" dirty="0"/>
          </a:p>
        </p:txBody>
      </p:sp>
      <p:sp>
        <p:nvSpPr>
          <p:cNvPr id="3" name="Content Placeholder 2"/>
          <p:cNvSpPr>
            <a:spLocks noGrp="1"/>
          </p:cNvSpPr>
          <p:nvPr>
            <p:ph idx="1"/>
          </p:nvPr>
        </p:nvSpPr>
        <p:spPr/>
        <p:txBody>
          <a:bodyPr anchor="ctr">
            <a:noAutofit/>
          </a:bodyPr>
          <a:lstStyle/>
          <a:p>
            <a:pPr marL="0" indent="0" algn="ctr">
              <a:spcAft>
                <a:spcPts val="600"/>
              </a:spcAft>
              <a:buNone/>
            </a:pPr>
            <a:r>
              <a:rPr lang="en-US" sz="4800" dirty="0" smtClean="0"/>
              <a:t>God’s command to care for the fatherless does not come with stipulations for the child.</a:t>
            </a:r>
          </a:p>
        </p:txBody>
      </p:sp>
    </p:spTree>
    <p:extLst>
      <p:ext uri="{BB962C8B-B14F-4D97-AF65-F5344CB8AC3E}">
        <p14:creationId xmlns:p14="http://schemas.microsoft.com/office/powerpoint/2010/main" val="36579880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Have Sinned</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Romans 3:23</a:t>
            </a:r>
          </a:p>
          <a:p>
            <a:pPr marL="0" indent="0" algn="ctr">
              <a:spcAft>
                <a:spcPts val="600"/>
              </a:spcAft>
              <a:buNone/>
            </a:pPr>
            <a:r>
              <a:rPr lang="en-US" dirty="0" smtClean="0"/>
              <a:t>“For </a:t>
            </a:r>
            <a:r>
              <a:rPr lang="en-US" dirty="0"/>
              <a:t>all have sinned, </a:t>
            </a:r>
            <a:endParaRPr lang="en-US" dirty="0" smtClean="0"/>
          </a:p>
          <a:p>
            <a:pPr marL="0" indent="0" algn="ctr">
              <a:spcAft>
                <a:spcPts val="600"/>
              </a:spcAft>
              <a:buNone/>
            </a:pPr>
            <a:r>
              <a:rPr lang="en-US" dirty="0" smtClean="0"/>
              <a:t>and </a:t>
            </a:r>
            <a:r>
              <a:rPr lang="en-US" dirty="0"/>
              <a:t>come short of the glory of God</a:t>
            </a:r>
            <a:r>
              <a:rPr lang="en-US" dirty="0" smtClean="0"/>
              <a:t>;”</a:t>
            </a:r>
          </a:p>
        </p:txBody>
      </p:sp>
    </p:spTree>
    <p:extLst>
      <p:ext uri="{BB962C8B-B14F-4D97-AF65-F5344CB8AC3E}">
        <p14:creationId xmlns:p14="http://schemas.microsoft.com/office/powerpoint/2010/main" val="19471938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Have Sinned</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Romans 3:23</a:t>
            </a:r>
          </a:p>
          <a:p>
            <a:pPr marL="0" indent="0">
              <a:spcAft>
                <a:spcPts val="600"/>
              </a:spcAft>
              <a:buNone/>
            </a:pPr>
            <a:r>
              <a:rPr lang="en-US" dirty="0" smtClean="0"/>
              <a:t>• 1 Timothy 1:15</a:t>
            </a:r>
          </a:p>
          <a:p>
            <a:pPr marL="0" indent="0" algn="ctr">
              <a:lnSpc>
                <a:spcPct val="150000"/>
              </a:lnSpc>
              <a:spcAft>
                <a:spcPts val="600"/>
              </a:spcAft>
              <a:buNone/>
            </a:pPr>
            <a:r>
              <a:rPr lang="en-US" dirty="0" smtClean="0"/>
              <a:t>“This </a:t>
            </a:r>
            <a:r>
              <a:rPr lang="en-US" i="1" dirty="0"/>
              <a:t>is</a:t>
            </a:r>
            <a:r>
              <a:rPr lang="en-US" dirty="0"/>
              <a:t> a faithful saying, and worthy of all acceptation, that Christ Jesus came into the world to save sinners; of whom I am chief</a:t>
            </a:r>
            <a:r>
              <a:rPr lang="en-US" dirty="0" smtClean="0"/>
              <a:t>.”</a:t>
            </a:r>
          </a:p>
          <a:p>
            <a:pPr marL="0" indent="0">
              <a:spcAft>
                <a:spcPts val="600"/>
              </a:spcAft>
              <a:buNone/>
            </a:pPr>
            <a:endParaRPr lang="en-US" dirty="0" smtClean="0"/>
          </a:p>
        </p:txBody>
      </p:sp>
    </p:spTree>
    <p:extLst>
      <p:ext uri="{BB962C8B-B14F-4D97-AF65-F5344CB8AC3E}">
        <p14:creationId xmlns:p14="http://schemas.microsoft.com/office/powerpoint/2010/main" val="385948473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Have Sinned</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Romans 3:23</a:t>
            </a:r>
          </a:p>
          <a:p>
            <a:pPr marL="0" indent="0">
              <a:spcAft>
                <a:spcPts val="600"/>
              </a:spcAft>
              <a:buNone/>
            </a:pPr>
            <a:r>
              <a:rPr lang="en-US" dirty="0" smtClean="0"/>
              <a:t>• 1 Timothy 1:15</a:t>
            </a:r>
          </a:p>
          <a:p>
            <a:pPr marL="0" indent="0">
              <a:spcAft>
                <a:spcPts val="1200"/>
              </a:spcAft>
              <a:buNone/>
            </a:pPr>
            <a:r>
              <a:rPr lang="en-US" dirty="0" smtClean="0"/>
              <a:t>• The Woman Taken in Adultery (John 8:1-11)</a:t>
            </a:r>
          </a:p>
          <a:p>
            <a:pPr marL="0" indent="0">
              <a:spcAft>
                <a:spcPts val="1200"/>
              </a:spcAft>
              <a:buNone/>
            </a:pPr>
            <a:r>
              <a:rPr lang="en-US" dirty="0"/>
              <a:t>	</a:t>
            </a:r>
            <a:endParaRPr lang="en-US" dirty="0" smtClean="0"/>
          </a:p>
        </p:txBody>
      </p:sp>
    </p:spTree>
    <p:extLst>
      <p:ext uri="{BB962C8B-B14F-4D97-AF65-F5344CB8AC3E}">
        <p14:creationId xmlns:p14="http://schemas.microsoft.com/office/powerpoint/2010/main" val="19905309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Have Sinned</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Romans 3:23</a:t>
            </a:r>
          </a:p>
          <a:p>
            <a:pPr marL="0" indent="0">
              <a:spcAft>
                <a:spcPts val="600"/>
              </a:spcAft>
              <a:buNone/>
            </a:pPr>
            <a:r>
              <a:rPr lang="en-US" dirty="0" smtClean="0"/>
              <a:t>• 1 Timothy 1:15</a:t>
            </a:r>
          </a:p>
          <a:p>
            <a:pPr marL="0" indent="0">
              <a:spcAft>
                <a:spcPts val="1200"/>
              </a:spcAft>
              <a:buNone/>
            </a:pPr>
            <a:r>
              <a:rPr lang="en-US" dirty="0" smtClean="0"/>
              <a:t>• The Woman Taken in Adultery (John 8:1-11)</a:t>
            </a:r>
          </a:p>
          <a:p>
            <a:pPr marL="0" indent="0">
              <a:spcAft>
                <a:spcPts val="1200"/>
              </a:spcAft>
              <a:buNone/>
            </a:pPr>
            <a:r>
              <a:rPr lang="en-US" dirty="0"/>
              <a:t>	</a:t>
            </a:r>
            <a:r>
              <a:rPr lang="en-US" dirty="0" smtClean="0"/>
              <a:t>• Jesus first addressed the brokenness of the 	religious leaders</a:t>
            </a:r>
          </a:p>
          <a:p>
            <a:pPr marL="0" indent="0">
              <a:spcAft>
                <a:spcPts val="1200"/>
              </a:spcAft>
              <a:buNone/>
            </a:pPr>
            <a:r>
              <a:rPr lang="en-US" dirty="0"/>
              <a:t>	</a:t>
            </a:r>
            <a:endParaRPr lang="en-US" dirty="0" smtClean="0"/>
          </a:p>
        </p:txBody>
      </p:sp>
    </p:spTree>
    <p:extLst>
      <p:ext uri="{BB962C8B-B14F-4D97-AF65-F5344CB8AC3E}">
        <p14:creationId xmlns:p14="http://schemas.microsoft.com/office/powerpoint/2010/main" val="360574840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Have Sinned</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Romans 3:23</a:t>
            </a:r>
          </a:p>
          <a:p>
            <a:pPr marL="0" indent="0">
              <a:spcAft>
                <a:spcPts val="600"/>
              </a:spcAft>
              <a:buNone/>
            </a:pPr>
            <a:r>
              <a:rPr lang="en-US" dirty="0" smtClean="0"/>
              <a:t>• 1 Timothy 1:15</a:t>
            </a:r>
          </a:p>
          <a:p>
            <a:pPr marL="0" indent="0">
              <a:spcAft>
                <a:spcPts val="1200"/>
              </a:spcAft>
              <a:buNone/>
            </a:pPr>
            <a:r>
              <a:rPr lang="en-US" dirty="0" smtClean="0"/>
              <a:t>• The Woman Taken in Adultery (John 8:1-11)</a:t>
            </a:r>
          </a:p>
          <a:p>
            <a:pPr marL="0" indent="0">
              <a:spcAft>
                <a:spcPts val="1200"/>
              </a:spcAft>
              <a:buNone/>
            </a:pPr>
            <a:r>
              <a:rPr lang="en-US" dirty="0"/>
              <a:t>	</a:t>
            </a:r>
            <a:r>
              <a:rPr lang="en-US" dirty="0" smtClean="0"/>
              <a:t>• Jesus first addressed the brokenness of the 	religious leaders</a:t>
            </a:r>
          </a:p>
          <a:p>
            <a:pPr marL="0" indent="0">
              <a:spcAft>
                <a:spcPts val="1200"/>
              </a:spcAft>
              <a:buNone/>
            </a:pPr>
            <a:r>
              <a:rPr lang="en-US" dirty="0"/>
              <a:t>	</a:t>
            </a:r>
            <a:r>
              <a:rPr lang="en-US" dirty="0" smtClean="0"/>
              <a:t>• Privately addressed the brokenness of the 	woman</a:t>
            </a:r>
          </a:p>
          <a:p>
            <a:pPr marL="0" indent="0">
              <a:spcAft>
                <a:spcPts val="600"/>
              </a:spcAft>
              <a:buNone/>
            </a:pPr>
            <a:endParaRPr lang="en-US" dirty="0" smtClean="0"/>
          </a:p>
        </p:txBody>
      </p:sp>
    </p:spTree>
    <p:extLst>
      <p:ext uri="{BB962C8B-B14F-4D97-AF65-F5344CB8AC3E}">
        <p14:creationId xmlns:p14="http://schemas.microsoft.com/office/powerpoint/2010/main" val="35799688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Have Sinned</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Romans 3:23</a:t>
            </a:r>
          </a:p>
          <a:p>
            <a:pPr marL="0" indent="0">
              <a:spcAft>
                <a:spcPts val="600"/>
              </a:spcAft>
              <a:buNone/>
            </a:pPr>
            <a:r>
              <a:rPr lang="en-US" dirty="0" smtClean="0"/>
              <a:t>• 1 Timothy 1:15</a:t>
            </a:r>
          </a:p>
          <a:p>
            <a:pPr marL="0" indent="0">
              <a:spcAft>
                <a:spcPts val="1200"/>
              </a:spcAft>
              <a:buNone/>
            </a:pPr>
            <a:r>
              <a:rPr lang="en-US" dirty="0" smtClean="0"/>
              <a:t>• The Woman Taken in Adultery (John 8:1-11)</a:t>
            </a:r>
          </a:p>
          <a:p>
            <a:pPr marL="0" indent="0">
              <a:spcAft>
                <a:spcPts val="1200"/>
              </a:spcAft>
              <a:buNone/>
            </a:pPr>
            <a:r>
              <a:rPr lang="en-US" dirty="0"/>
              <a:t>	</a:t>
            </a:r>
            <a:r>
              <a:rPr lang="en-US" dirty="0" smtClean="0"/>
              <a:t>• Jesus first addressed the brokenness of the 	religious leaders</a:t>
            </a:r>
          </a:p>
          <a:p>
            <a:pPr marL="0" indent="0">
              <a:spcAft>
                <a:spcPts val="1200"/>
              </a:spcAft>
              <a:buNone/>
            </a:pPr>
            <a:r>
              <a:rPr lang="en-US" dirty="0"/>
              <a:t>	</a:t>
            </a:r>
            <a:r>
              <a:rPr lang="en-US" dirty="0" smtClean="0"/>
              <a:t>• Privately addressed the brokenness of the 	woman</a:t>
            </a:r>
          </a:p>
          <a:p>
            <a:pPr marL="0" indent="0">
              <a:spcAft>
                <a:spcPts val="1200"/>
              </a:spcAft>
              <a:buNone/>
            </a:pPr>
            <a:r>
              <a:rPr lang="en-US" dirty="0"/>
              <a:t>	</a:t>
            </a:r>
            <a:r>
              <a:rPr lang="en-US" dirty="0" smtClean="0"/>
              <a:t>• Did not condemn her/ DID tell her not to 	continue in sin.</a:t>
            </a:r>
          </a:p>
          <a:p>
            <a:pPr marL="0" indent="0">
              <a:spcAft>
                <a:spcPts val="600"/>
              </a:spcAft>
              <a:buNone/>
            </a:pPr>
            <a:endParaRPr lang="en-US" dirty="0" smtClean="0"/>
          </a:p>
        </p:txBody>
      </p:sp>
    </p:spTree>
    <p:extLst>
      <p:ext uri="{BB962C8B-B14F-4D97-AF65-F5344CB8AC3E}">
        <p14:creationId xmlns:p14="http://schemas.microsoft.com/office/powerpoint/2010/main" val="295402611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Character</a:t>
            </a:r>
            <a:endParaRPr lang="en-US" dirty="0"/>
          </a:p>
        </p:txBody>
      </p:sp>
    </p:spTree>
    <p:extLst>
      <p:ext uri="{BB962C8B-B14F-4D97-AF65-F5344CB8AC3E}">
        <p14:creationId xmlns:p14="http://schemas.microsoft.com/office/powerpoint/2010/main" val="36694944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457200" y="1816476"/>
            <a:ext cx="8229600" cy="4309687"/>
          </a:xfrm>
        </p:spPr>
        <p:txBody>
          <a:bodyPr/>
          <a:lstStyle/>
          <a:p>
            <a:pPr>
              <a:spcAft>
                <a:spcPts val="2400"/>
              </a:spcAft>
            </a:pPr>
            <a:r>
              <a:rPr lang="en-US" sz="3600" dirty="0" smtClean="0"/>
              <a:t>To glorify God through </a:t>
            </a:r>
          </a:p>
          <a:p>
            <a:pPr lvl="1">
              <a:spcAft>
                <a:spcPts val="600"/>
              </a:spcAft>
            </a:pPr>
            <a:r>
              <a:rPr lang="en-US" sz="2400" dirty="0" smtClean="0"/>
              <a:t>our obedience </a:t>
            </a:r>
          </a:p>
        </p:txBody>
      </p:sp>
    </p:spTree>
    <p:extLst>
      <p:ext uri="{BB962C8B-B14F-4D97-AF65-F5344CB8AC3E}">
        <p14:creationId xmlns:p14="http://schemas.microsoft.com/office/powerpoint/2010/main" val="7763534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Character</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God makes it plain throughout Scripture that He is no respecter of persons. </a:t>
            </a:r>
          </a:p>
          <a:p>
            <a:pPr marL="0" indent="0">
              <a:spcAft>
                <a:spcPts val="1200"/>
              </a:spcAft>
              <a:buNone/>
            </a:pPr>
            <a:r>
              <a:rPr lang="en-US" dirty="0"/>
              <a:t>	</a:t>
            </a:r>
            <a:endParaRPr lang="en-US" dirty="0" smtClean="0"/>
          </a:p>
        </p:txBody>
      </p:sp>
    </p:spTree>
    <p:extLst>
      <p:ext uri="{BB962C8B-B14F-4D97-AF65-F5344CB8AC3E}">
        <p14:creationId xmlns:p14="http://schemas.microsoft.com/office/powerpoint/2010/main" val="305496704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Character</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God makes it plain throughout Scripture that He is no respecter of persons. </a:t>
            </a:r>
          </a:p>
          <a:p>
            <a:pPr marL="0" indent="0">
              <a:spcAft>
                <a:spcPts val="600"/>
              </a:spcAft>
              <a:buNone/>
            </a:pPr>
            <a:r>
              <a:rPr lang="en-US" dirty="0" smtClean="0"/>
              <a:t>• This attribute of His Character is foundational to the command to care for the fatherless, widows, and strangers:</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262590984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Character</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God makes it plain throughout Scripture that He is no respecter of persons. </a:t>
            </a:r>
          </a:p>
          <a:p>
            <a:pPr marL="0" indent="0">
              <a:spcAft>
                <a:spcPts val="600"/>
              </a:spcAft>
              <a:buNone/>
            </a:pPr>
            <a:r>
              <a:rPr lang="en-US" dirty="0" smtClean="0"/>
              <a:t>• This attribute of His Character is foundational to the command to care for the fatherless, widows, and strangers:</a:t>
            </a:r>
          </a:p>
          <a:p>
            <a:pPr marL="0" indent="0">
              <a:spcAft>
                <a:spcPts val="600"/>
              </a:spcAft>
              <a:buNone/>
            </a:pPr>
            <a:r>
              <a:rPr lang="en-US" dirty="0"/>
              <a:t>	</a:t>
            </a:r>
            <a:r>
              <a:rPr lang="en-US" dirty="0" smtClean="0"/>
              <a:t>Deuteronomy 10:-17-19 </a:t>
            </a:r>
            <a:r>
              <a:rPr lang="en-US" dirty="0"/>
              <a:t>– </a:t>
            </a:r>
            <a:r>
              <a:rPr lang="en-US" sz="2000" dirty="0"/>
              <a:t>“For the LORD your God </a:t>
            </a:r>
            <a:r>
              <a:rPr lang="en-US" sz="2000" i="1" dirty="0"/>
              <a:t>is</a:t>
            </a:r>
            <a:r>
              <a:rPr lang="en-US" sz="2000" dirty="0"/>
              <a:t> God of gods, and Lord of lords, a great God, a mighty, and a terrible, which </a:t>
            </a:r>
            <a:r>
              <a:rPr lang="en-US" sz="2000" dirty="0" err="1"/>
              <a:t>regardeth</a:t>
            </a:r>
            <a:r>
              <a:rPr lang="en-US" sz="2000" dirty="0"/>
              <a:t> not persons, nor </a:t>
            </a:r>
            <a:r>
              <a:rPr lang="en-US" sz="2000" dirty="0" err="1"/>
              <a:t>taketh</a:t>
            </a:r>
            <a:r>
              <a:rPr lang="en-US" sz="2000" dirty="0"/>
              <a:t> reward: He doth execute the judgment of the fatherless and widow, and </a:t>
            </a:r>
            <a:r>
              <a:rPr lang="en-US" sz="2000" dirty="0" err="1"/>
              <a:t>loveth</a:t>
            </a:r>
            <a:r>
              <a:rPr lang="en-US" sz="2000" dirty="0"/>
              <a:t> the stranger, in giving him food and raiment. Love ye therefore the stranger: for ye were strangers in the land of Egypt</a:t>
            </a:r>
            <a:r>
              <a:rPr lang="en-US" sz="2000" dirty="0" smtClean="0"/>
              <a:t>.”</a:t>
            </a:r>
          </a:p>
          <a:p>
            <a:pPr marL="0" indent="0">
              <a:spcAft>
                <a:spcPts val="1200"/>
              </a:spcAft>
              <a:buNone/>
            </a:pPr>
            <a:r>
              <a:rPr lang="en-US" dirty="0"/>
              <a:t>	</a:t>
            </a:r>
            <a:endParaRPr lang="en-US" dirty="0" smtClean="0"/>
          </a:p>
        </p:txBody>
      </p:sp>
    </p:spTree>
    <p:extLst>
      <p:ext uri="{BB962C8B-B14F-4D97-AF65-F5344CB8AC3E}">
        <p14:creationId xmlns:p14="http://schemas.microsoft.com/office/powerpoint/2010/main" val="90151852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Character</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God makes it plain throughout Scripture that He is no respecter of persons. </a:t>
            </a:r>
          </a:p>
          <a:p>
            <a:pPr marL="0" indent="0">
              <a:spcAft>
                <a:spcPts val="600"/>
              </a:spcAft>
              <a:buNone/>
            </a:pPr>
            <a:r>
              <a:rPr lang="en-US" dirty="0" smtClean="0"/>
              <a:t>• This attribute of His Character is foundational to the command to care for the fatherless, widows, and strangers:</a:t>
            </a:r>
          </a:p>
          <a:p>
            <a:pPr marL="0" indent="0">
              <a:spcAft>
                <a:spcPts val="600"/>
              </a:spcAft>
              <a:buNone/>
            </a:pPr>
            <a:r>
              <a:rPr lang="en-US" dirty="0"/>
              <a:t>	</a:t>
            </a:r>
            <a:r>
              <a:rPr lang="en-US" dirty="0" smtClean="0"/>
              <a:t>James 1:27- 2:1 – </a:t>
            </a:r>
            <a:r>
              <a:rPr lang="en-US" sz="2000" dirty="0"/>
              <a:t>“Pure religion and undefiled before God and the Father is this, To visit the fatherless and widows in their affliction, </a:t>
            </a:r>
            <a:r>
              <a:rPr lang="en-US" sz="2000" i="1" dirty="0"/>
              <a:t>and</a:t>
            </a:r>
            <a:r>
              <a:rPr lang="en-US" sz="2000" dirty="0"/>
              <a:t> to keep himself unspotted from the world. My brethren, have not the faith of our Lord Jesus Christ, </a:t>
            </a:r>
            <a:r>
              <a:rPr lang="en-US" sz="2000" i="1" dirty="0"/>
              <a:t>the Lord</a:t>
            </a:r>
            <a:r>
              <a:rPr lang="en-US" sz="2000" dirty="0"/>
              <a:t> of glory, with respect of persons.”</a:t>
            </a:r>
            <a:endParaRPr lang="en-US" sz="2000" dirty="0" smtClean="0"/>
          </a:p>
          <a:p>
            <a:pPr marL="0" indent="0">
              <a:spcAft>
                <a:spcPts val="1200"/>
              </a:spcAft>
              <a:buNone/>
            </a:pPr>
            <a:r>
              <a:rPr lang="en-US" dirty="0"/>
              <a:t>	</a:t>
            </a:r>
            <a:endParaRPr lang="en-US" dirty="0" smtClean="0"/>
          </a:p>
        </p:txBody>
      </p:sp>
    </p:spTree>
    <p:extLst>
      <p:ext uri="{BB962C8B-B14F-4D97-AF65-F5344CB8AC3E}">
        <p14:creationId xmlns:p14="http://schemas.microsoft.com/office/powerpoint/2010/main" val="99362951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A Better Way</a:t>
            </a:r>
            <a:endParaRPr lang="en-US" dirty="0"/>
          </a:p>
        </p:txBody>
      </p:sp>
    </p:spTree>
    <p:extLst>
      <p:ext uri="{BB962C8B-B14F-4D97-AF65-F5344CB8AC3E}">
        <p14:creationId xmlns:p14="http://schemas.microsoft.com/office/powerpoint/2010/main" val="377746079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Better Way</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lgn="ctr">
              <a:spcAft>
                <a:spcPts val="600"/>
              </a:spcAft>
              <a:buNone/>
            </a:pPr>
            <a:r>
              <a:rPr lang="en-US" sz="4800" dirty="0" smtClean="0"/>
              <a:t>“But </a:t>
            </a:r>
            <a:r>
              <a:rPr lang="en-US" sz="4800" dirty="0"/>
              <a:t>covet earnestly the best gifts: </a:t>
            </a:r>
            <a:endParaRPr lang="en-US" sz="4800" dirty="0" smtClean="0"/>
          </a:p>
          <a:p>
            <a:pPr marL="0" indent="0" algn="ctr">
              <a:spcAft>
                <a:spcPts val="600"/>
              </a:spcAft>
              <a:buNone/>
            </a:pPr>
            <a:r>
              <a:rPr lang="en-US" sz="4800" dirty="0" smtClean="0"/>
              <a:t>and </a:t>
            </a:r>
            <a:r>
              <a:rPr lang="en-US" sz="4800" dirty="0"/>
              <a:t>yet </a:t>
            </a:r>
            <a:r>
              <a:rPr lang="en-US" sz="4800" dirty="0" err="1"/>
              <a:t>shew</a:t>
            </a:r>
            <a:r>
              <a:rPr lang="en-US" sz="4800" dirty="0"/>
              <a:t> I unto you a more excellent way</a:t>
            </a:r>
            <a:r>
              <a:rPr lang="en-US" sz="4800" dirty="0" smtClean="0"/>
              <a:t>.” </a:t>
            </a:r>
          </a:p>
          <a:p>
            <a:pPr marL="0" indent="0" algn="ctr">
              <a:spcAft>
                <a:spcPts val="600"/>
              </a:spcAft>
              <a:buNone/>
            </a:pPr>
            <a:r>
              <a:rPr lang="en-US" sz="4800" dirty="0" smtClean="0"/>
              <a:t>1 Corinthians 12:31</a:t>
            </a:r>
          </a:p>
        </p:txBody>
      </p:sp>
    </p:spTree>
    <p:extLst>
      <p:ext uri="{BB962C8B-B14F-4D97-AF65-F5344CB8AC3E}">
        <p14:creationId xmlns:p14="http://schemas.microsoft.com/office/powerpoint/2010/main" val="286433335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ctr">
            <a:noAutofit/>
          </a:bodyPr>
          <a:lstStyle/>
          <a:p>
            <a:pPr marL="0" indent="0" algn="ctr">
              <a:spcAft>
                <a:spcPts val="600"/>
              </a:spcAft>
              <a:buNone/>
            </a:pPr>
            <a:r>
              <a:rPr lang="en-US" sz="3600" dirty="0" smtClean="0"/>
              <a:t>• Romans 12-14</a:t>
            </a:r>
          </a:p>
          <a:p>
            <a:pPr marL="0" indent="0" algn="ctr">
              <a:spcAft>
                <a:spcPts val="600"/>
              </a:spcAft>
              <a:buNone/>
            </a:pPr>
            <a:r>
              <a:rPr lang="en-US" sz="3600" dirty="0" smtClean="0"/>
              <a:t>• 1 Corinthians 13</a:t>
            </a:r>
          </a:p>
          <a:p>
            <a:pPr marL="0" indent="0" algn="ctr">
              <a:spcAft>
                <a:spcPts val="600"/>
              </a:spcAft>
              <a:buNone/>
            </a:pPr>
            <a:r>
              <a:rPr lang="en-US" sz="3600" dirty="0" smtClean="0"/>
              <a:t>• Matthew 25:34-40</a:t>
            </a:r>
          </a:p>
          <a:p>
            <a:pPr marL="0" indent="0" algn="ctr">
              <a:spcAft>
                <a:spcPts val="600"/>
              </a:spcAft>
              <a:buNone/>
            </a:pPr>
            <a:r>
              <a:rPr lang="en-US" sz="3600" dirty="0" smtClean="0"/>
              <a:t>• James 1:27-2:1</a:t>
            </a:r>
          </a:p>
          <a:p>
            <a:pPr marL="0" indent="0" algn="ctr">
              <a:spcAft>
                <a:spcPts val="600"/>
              </a:spcAft>
              <a:buNone/>
            </a:pPr>
            <a:r>
              <a:rPr lang="en-US" sz="3600" dirty="0" smtClean="0"/>
              <a:t>• 1 Thessalonians 5:12-24</a:t>
            </a:r>
          </a:p>
        </p:txBody>
      </p:sp>
    </p:spTree>
    <p:extLst>
      <p:ext uri="{BB962C8B-B14F-4D97-AF65-F5344CB8AC3E}">
        <p14:creationId xmlns:p14="http://schemas.microsoft.com/office/powerpoint/2010/main" val="410544157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p:txBody>
      </p:sp>
    </p:spTree>
    <p:extLst>
      <p:ext uri="{BB962C8B-B14F-4D97-AF65-F5344CB8AC3E}">
        <p14:creationId xmlns:p14="http://schemas.microsoft.com/office/powerpoint/2010/main" val="7063644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Love (charity)</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424337699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Love (charity)</a:t>
            </a:r>
          </a:p>
          <a:p>
            <a:pPr marL="0" indent="0">
              <a:spcAft>
                <a:spcPts val="600"/>
              </a:spcAft>
              <a:buNone/>
            </a:pPr>
            <a:r>
              <a:rPr lang="en-US" dirty="0"/>
              <a:t>	</a:t>
            </a:r>
            <a:r>
              <a:rPr lang="en-US" dirty="0" smtClean="0"/>
              <a:t>• Sincerely, our enemies, owe no man anything</a:t>
            </a:r>
          </a:p>
        </p:txBody>
      </p:sp>
    </p:spTree>
    <p:extLst>
      <p:ext uri="{BB962C8B-B14F-4D97-AF65-F5344CB8AC3E}">
        <p14:creationId xmlns:p14="http://schemas.microsoft.com/office/powerpoint/2010/main" val="31090824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457200" y="1816476"/>
            <a:ext cx="8229600" cy="4309687"/>
          </a:xfrm>
        </p:spPr>
        <p:txBody>
          <a:bodyPr/>
          <a:lstStyle/>
          <a:p>
            <a:pPr>
              <a:spcAft>
                <a:spcPts val="2400"/>
              </a:spcAft>
            </a:pPr>
            <a:r>
              <a:rPr lang="en-US" sz="3600" dirty="0" smtClean="0"/>
              <a:t>To glorify God through </a:t>
            </a:r>
          </a:p>
          <a:p>
            <a:pPr lvl="1">
              <a:spcAft>
                <a:spcPts val="600"/>
              </a:spcAft>
            </a:pPr>
            <a:r>
              <a:rPr lang="en-US" sz="2400" dirty="0" smtClean="0"/>
              <a:t>our obedience </a:t>
            </a:r>
          </a:p>
          <a:p>
            <a:pPr lvl="1">
              <a:spcAft>
                <a:spcPts val="600"/>
              </a:spcAft>
            </a:pPr>
            <a:r>
              <a:rPr lang="en-US" sz="2400" dirty="0" smtClean="0"/>
              <a:t>our worship, </a:t>
            </a:r>
          </a:p>
        </p:txBody>
      </p:sp>
    </p:spTree>
    <p:extLst>
      <p:ext uri="{BB962C8B-B14F-4D97-AF65-F5344CB8AC3E}">
        <p14:creationId xmlns:p14="http://schemas.microsoft.com/office/powerpoint/2010/main" val="393784209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Love (charity)</a:t>
            </a:r>
          </a:p>
          <a:p>
            <a:pPr marL="0" indent="0">
              <a:spcAft>
                <a:spcPts val="600"/>
              </a:spcAft>
              <a:buNone/>
            </a:pPr>
            <a:r>
              <a:rPr lang="en-US" dirty="0"/>
              <a:t>	</a:t>
            </a:r>
            <a:r>
              <a:rPr lang="en-US" dirty="0" smtClean="0"/>
              <a:t>• Sincerely, our enemies, owe no man anything</a:t>
            </a:r>
          </a:p>
          <a:p>
            <a:pPr marL="0" indent="0">
              <a:spcAft>
                <a:spcPts val="600"/>
              </a:spcAft>
              <a:buNone/>
            </a:pPr>
            <a:r>
              <a:rPr lang="en-US" dirty="0" smtClean="0"/>
              <a:t>• Things that are good</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396713828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Love (charity)</a:t>
            </a:r>
          </a:p>
          <a:p>
            <a:pPr marL="0" indent="0">
              <a:spcAft>
                <a:spcPts val="600"/>
              </a:spcAft>
              <a:buNone/>
            </a:pPr>
            <a:r>
              <a:rPr lang="en-US" dirty="0"/>
              <a:t>	</a:t>
            </a:r>
            <a:r>
              <a:rPr lang="en-US" dirty="0" smtClean="0"/>
              <a:t>• Sincerely, our enemies, owe no man anything</a:t>
            </a:r>
          </a:p>
          <a:p>
            <a:pPr marL="0" indent="0">
              <a:spcAft>
                <a:spcPts val="600"/>
              </a:spcAft>
              <a:buNone/>
            </a:pPr>
            <a:r>
              <a:rPr lang="en-US" dirty="0" smtClean="0"/>
              <a:t>• Things that are good</a:t>
            </a:r>
          </a:p>
          <a:p>
            <a:pPr marL="0" indent="0">
              <a:spcAft>
                <a:spcPts val="600"/>
              </a:spcAft>
              <a:buNone/>
            </a:pPr>
            <a:r>
              <a:rPr lang="en-US" dirty="0"/>
              <a:t>	</a:t>
            </a:r>
            <a:r>
              <a:rPr lang="en-US" dirty="0" smtClean="0"/>
              <a:t>• Doing what is right, honest, no appearance of 	evil</a:t>
            </a:r>
          </a:p>
        </p:txBody>
      </p:sp>
    </p:spTree>
    <p:extLst>
      <p:ext uri="{BB962C8B-B14F-4D97-AF65-F5344CB8AC3E}">
        <p14:creationId xmlns:p14="http://schemas.microsoft.com/office/powerpoint/2010/main" val="133594982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Love (charity)</a:t>
            </a:r>
          </a:p>
          <a:p>
            <a:pPr marL="0" indent="0">
              <a:spcAft>
                <a:spcPts val="600"/>
              </a:spcAft>
              <a:buNone/>
            </a:pPr>
            <a:r>
              <a:rPr lang="en-US" dirty="0"/>
              <a:t>	</a:t>
            </a:r>
            <a:r>
              <a:rPr lang="en-US" dirty="0" smtClean="0"/>
              <a:t>• Sincerely, our enemies, owe no man anything</a:t>
            </a:r>
          </a:p>
          <a:p>
            <a:pPr marL="0" indent="0">
              <a:spcAft>
                <a:spcPts val="600"/>
              </a:spcAft>
              <a:buNone/>
            </a:pPr>
            <a:r>
              <a:rPr lang="en-US" dirty="0" smtClean="0"/>
              <a:t>• Things that are good</a:t>
            </a:r>
          </a:p>
          <a:p>
            <a:pPr marL="0" indent="0">
              <a:spcAft>
                <a:spcPts val="600"/>
              </a:spcAft>
              <a:buNone/>
            </a:pPr>
            <a:r>
              <a:rPr lang="en-US" dirty="0"/>
              <a:t>	</a:t>
            </a:r>
            <a:r>
              <a:rPr lang="en-US" dirty="0" smtClean="0"/>
              <a:t>• Doing what is right, honest, no appearance of 	evil</a:t>
            </a:r>
          </a:p>
          <a:p>
            <a:pPr marL="0" indent="0">
              <a:spcAft>
                <a:spcPts val="600"/>
              </a:spcAft>
              <a:buNone/>
            </a:pPr>
            <a:r>
              <a:rPr lang="en-US" dirty="0" smtClean="0"/>
              <a:t>• Kindness</a:t>
            </a:r>
          </a:p>
        </p:txBody>
      </p:sp>
    </p:spTree>
    <p:extLst>
      <p:ext uri="{BB962C8B-B14F-4D97-AF65-F5344CB8AC3E}">
        <p14:creationId xmlns:p14="http://schemas.microsoft.com/office/powerpoint/2010/main" val="114456151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Love (charity)</a:t>
            </a:r>
          </a:p>
          <a:p>
            <a:pPr marL="0" indent="0">
              <a:spcAft>
                <a:spcPts val="600"/>
              </a:spcAft>
              <a:buNone/>
            </a:pPr>
            <a:r>
              <a:rPr lang="en-US" dirty="0"/>
              <a:t>	</a:t>
            </a:r>
            <a:r>
              <a:rPr lang="en-US" dirty="0" smtClean="0"/>
              <a:t>• Sincerely, our enemies, owe no man anything</a:t>
            </a:r>
          </a:p>
          <a:p>
            <a:pPr marL="0" indent="0">
              <a:spcAft>
                <a:spcPts val="600"/>
              </a:spcAft>
              <a:buNone/>
            </a:pPr>
            <a:r>
              <a:rPr lang="en-US" dirty="0" smtClean="0"/>
              <a:t>• Things that are good</a:t>
            </a:r>
          </a:p>
          <a:p>
            <a:pPr marL="0" indent="0">
              <a:spcAft>
                <a:spcPts val="600"/>
              </a:spcAft>
              <a:buNone/>
            </a:pPr>
            <a:r>
              <a:rPr lang="en-US" dirty="0"/>
              <a:t>	</a:t>
            </a:r>
            <a:r>
              <a:rPr lang="en-US" dirty="0" smtClean="0"/>
              <a:t>• Doing what is right, honest, no appearance of 	evil</a:t>
            </a:r>
          </a:p>
          <a:p>
            <a:pPr marL="0" indent="0">
              <a:spcAft>
                <a:spcPts val="600"/>
              </a:spcAft>
              <a:buNone/>
            </a:pPr>
            <a:r>
              <a:rPr lang="en-US" dirty="0" smtClean="0"/>
              <a:t>• Kindness</a:t>
            </a:r>
          </a:p>
          <a:p>
            <a:pPr marL="0" indent="0">
              <a:spcAft>
                <a:spcPts val="600"/>
              </a:spcAft>
              <a:buNone/>
            </a:pPr>
            <a:r>
              <a:rPr lang="en-US" dirty="0" smtClean="0"/>
              <a:t>• Honor – Esteeming others as higher than ourselves</a:t>
            </a:r>
          </a:p>
        </p:txBody>
      </p:sp>
    </p:spTree>
    <p:extLst>
      <p:ext uri="{BB962C8B-B14F-4D97-AF65-F5344CB8AC3E}">
        <p14:creationId xmlns:p14="http://schemas.microsoft.com/office/powerpoint/2010/main" val="126169465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Humility</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105126045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Humility</a:t>
            </a:r>
          </a:p>
          <a:p>
            <a:pPr marL="0" indent="0">
              <a:spcAft>
                <a:spcPts val="600"/>
              </a:spcAft>
              <a:buNone/>
            </a:pPr>
            <a:r>
              <a:rPr lang="en-US" dirty="0"/>
              <a:t>	</a:t>
            </a:r>
            <a:r>
              <a:rPr lang="en-US" dirty="0" smtClean="0"/>
              <a:t>• Not for vainglory, Not wise in our own eyes, 	don’t seek your own</a:t>
            </a:r>
          </a:p>
        </p:txBody>
      </p:sp>
    </p:spTree>
    <p:extLst>
      <p:ext uri="{BB962C8B-B14F-4D97-AF65-F5344CB8AC3E}">
        <p14:creationId xmlns:p14="http://schemas.microsoft.com/office/powerpoint/2010/main" val="342923649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Humility</a:t>
            </a:r>
          </a:p>
          <a:p>
            <a:pPr marL="0" indent="0">
              <a:spcAft>
                <a:spcPts val="600"/>
              </a:spcAft>
              <a:buNone/>
            </a:pPr>
            <a:r>
              <a:rPr lang="en-US" dirty="0"/>
              <a:t>	</a:t>
            </a:r>
            <a:r>
              <a:rPr lang="en-US" dirty="0" smtClean="0"/>
              <a:t>• Not for vainglory, Not wise in our own eyes, 	don’t seek your own</a:t>
            </a:r>
          </a:p>
          <a:p>
            <a:pPr marL="0" indent="0">
              <a:spcAft>
                <a:spcPts val="600"/>
              </a:spcAft>
              <a:buNone/>
            </a:pPr>
            <a:r>
              <a:rPr lang="en-US" dirty="0" smtClean="0"/>
              <a:t>• Rejoice</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3244868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Humility</a:t>
            </a:r>
          </a:p>
          <a:p>
            <a:pPr marL="0" indent="0">
              <a:spcAft>
                <a:spcPts val="600"/>
              </a:spcAft>
              <a:buNone/>
            </a:pPr>
            <a:r>
              <a:rPr lang="en-US" dirty="0"/>
              <a:t>	</a:t>
            </a:r>
            <a:r>
              <a:rPr lang="en-US" dirty="0" smtClean="0"/>
              <a:t>• Not for vainglory, Not wise in our own eyes, 	don’t seek your own</a:t>
            </a:r>
          </a:p>
          <a:p>
            <a:pPr marL="0" indent="0">
              <a:spcAft>
                <a:spcPts val="600"/>
              </a:spcAft>
              <a:buNone/>
            </a:pPr>
            <a:r>
              <a:rPr lang="en-US" dirty="0" smtClean="0"/>
              <a:t>• Rejoice</a:t>
            </a:r>
          </a:p>
          <a:p>
            <a:pPr marL="0" indent="0">
              <a:spcAft>
                <a:spcPts val="600"/>
              </a:spcAft>
              <a:buNone/>
            </a:pPr>
            <a:r>
              <a:rPr lang="en-US" dirty="0"/>
              <a:t>	</a:t>
            </a:r>
            <a:r>
              <a:rPr lang="en-US" dirty="0" smtClean="0"/>
              <a:t>• In hope, in truth-not in iniquity, evermore, with 	those who rejoice (weep with those who weep)</a:t>
            </a:r>
          </a:p>
        </p:txBody>
      </p:sp>
    </p:spTree>
    <p:extLst>
      <p:ext uri="{BB962C8B-B14F-4D97-AF65-F5344CB8AC3E}">
        <p14:creationId xmlns:p14="http://schemas.microsoft.com/office/powerpoint/2010/main" val="43117050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Humility</a:t>
            </a:r>
          </a:p>
          <a:p>
            <a:pPr marL="0" indent="0">
              <a:spcAft>
                <a:spcPts val="600"/>
              </a:spcAft>
              <a:buNone/>
            </a:pPr>
            <a:r>
              <a:rPr lang="en-US" dirty="0"/>
              <a:t>	</a:t>
            </a:r>
            <a:r>
              <a:rPr lang="en-US" dirty="0" smtClean="0"/>
              <a:t>• Not for vainglory, Not wise in our own eyes, 	don’t seek your own</a:t>
            </a:r>
          </a:p>
          <a:p>
            <a:pPr marL="0" indent="0">
              <a:spcAft>
                <a:spcPts val="600"/>
              </a:spcAft>
              <a:buNone/>
            </a:pPr>
            <a:r>
              <a:rPr lang="en-US" dirty="0" smtClean="0"/>
              <a:t>• Rejoice</a:t>
            </a:r>
          </a:p>
          <a:p>
            <a:pPr marL="0" indent="0">
              <a:spcAft>
                <a:spcPts val="600"/>
              </a:spcAft>
              <a:buNone/>
            </a:pPr>
            <a:r>
              <a:rPr lang="en-US" dirty="0"/>
              <a:t>	</a:t>
            </a:r>
            <a:r>
              <a:rPr lang="en-US" dirty="0" smtClean="0"/>
              <a:t>• In hope, in truth-not in iniquity, evermore, with 	those who rejoice (weep with those who weep)</a:t>
            </a:r>
          </a:p>
          <a:p>
            <a:pPr marL="0" indent="0">
              <a:spcAft>
                <a:spcPts val="600"/>
              </a:spcAft>
              <a:buNone/>
            </a:pPr>
            <a:r>
              <a:rPr lang="en-US" dirty="0" smtClean="0"/>
              <a:t>• Patient</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293269362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Humility</a:t>
            </a:r>
          </a:p>
          <a:p>
            <a:pPr marL="0" indent="0">
              <a:spcAft>
                <a:spcPts val="600"/>
              </a:spcAft>
              <a:buNone/>
            </a:pPr>
            <a:r>
              <a:rPr lang="en-US" dirty="0"/>
              <a:t>	</a:t>
            </a:r>
            <a:r>
              <a:rPr lang="en-US" dirty="0" smtClean="0"/>
              <a:t>• Not for vainglory, Not wise in our own eyes, 	don’t seek your own</a:t>
            </a:r>
          </a:p>
          <a:p>
            <a:pPr marL="0" indent="0">
              <a:spcAft>
                <a:spcPts val="600"/>
              </a:spcAft>
              <a:buNone/>
            </a:pPr>
            <a:r>
              <a:rPr lang="en-US" dirty="0" smtClean="0"/>
              <a:t>• Rejoice</a:t>
            </a:r>
          </a:p>
          <a:p>
            <a:pPr marL="0" indent="0">
              <a:spcAft>
                <a:spcPts val="600"/>
              </a:spcAft>
              <a:buNone/>
            </a:pPr>
            <a:r>
              <a:rPr lang="en-US" dirty="0"/>
              <a:t>	</a:t>
            </a:r>
            <a:r>
              <a:rPr lang="en-US" dirty="0" smtClean="0"/>
              <a:t>• In hope, in truth-not in iniquity, evermore, with 	those who rejoice (weep with those who weep)</a:t>
            </a:r>
          </a:p>
          <a:p>
            <a:pPr marL="0" indent="0">
              <a:spcAft>
                <a:spcPts val="600"/>
              </a:spcAft>
              <a:buNone/>
            </a:pPr>
            <a:r>
              <a:rPr lang="en-US" dirty="0" smtClean="0"/>
              <a:t>• Patient</a:t>
            </a:r>
          </a:p>
          <a:p>
            <a:pPr marL="0" indent="0">
              <a:spcAft>
                <a:spcPts val="600"/>
              </a:spcAft>
              <a:buNone/>
            </a:pPr>
            <a:r>
              <a:rPr lang="en-US" dirty="0"/>
              <a:t>	</a:t>
            </a:r>
            <a:r>
              <a:rPr lang="en-US" dirty="0" smtClean="0"/>
              <a:t>• In tribulation, toward all men</a:t>
            </a:r>
          </a:p>
        </p:txBody>
      </p:sp>
    </p:spTree>
    <p:extLst>
      <p:ext uri="{BB962C8B-B14F-4D97-AF65-F5344CB8AC3E}">
        <p14:creationId xmlns:p14="http://schemas.microsoft.com/office/powerpoint/2010/main" val="41340018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457200" y="1816476"/>
            <a:ext cx="8229600" cy="4309687"/>
          </a:xfrm>
        </p:spPr>
        <p:txBody>
          <a:bodyPr/>
          <a:lstStyle/>
          <a:p>
            <a:pPr>
              <a:spcAft>
                <a:spcPts val="2400"/>
              </a:spcAft>
            </a:pPr>
            <a:r>
              <a:rPr lang="en-US" sz="3600" dirty="0" smtClean="0"/>
              <a:t>To glorify God through </a:t>
            </a:r>
          </a:p>
          <a:p>
            <a:pPr lvl="1">
              <a:spcAft>
                <a:spcPts val="600"/>
              </a:spcAft>
            </a:pPr>
            <a:r>
              <a:rPr lang="en-US" sz="2400" dirty="0" smtClean="0"/>
              <a:t>our obedience </a:t>
            </a:r>
          </a:p>
          <a:p>
            <a:pPr lvl="1">
              <a:spcAft>
                <a:spcPts val="600"/>
              </a:spcAft>
            </a:pPr>
            <a:r>
              <a:rPr lang="en-US" sz="2400" dirty="0" smtClean="0"/>
              <a:t>our worship, </a:t>
            </a:r>
          </a:p>
          <a:p>
            <a:pPr lvl="1">
              <a:spcAft>
                <a:spcPts val="600"/>
              </a:spcAft>
            </a:pPr>
            <a:r>
              <a:rPr lang="en-US" sz="2400" dirty="0" smtClean="0"/>
              <a:t>by living a picture of His Redemptive plan, as we seek to “visit the fatherless” in their affliction.</a:t>
            </a:r>
          </a:p>
        </p:txBody>
      </p:sp>
    </p:spTree>
    <p:extLst>
      <p:ext uri="{BB962C8B-B14F-4D97-AF65-F5344CB8AC3E}">
        <p14:creationId xmlns:p14="http://schemas.microsoft.com/office/powerpoint/2010/main" val="417679821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Prayer</a:t>
            </a:r>
          </a:p>
        </p:txBody>
      </p:sp>
    </p:spTree>
    <p:extLst>
      <p:ext uri="{BB962C8B-B14F-4D97-AF65-F5344CB8AC3E}">
        <p14:creationId xmlns:p14="http://schemas.microsoft.com/office/powerpoint/2010/main" val="173578951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Prayer</a:t>
            </a:r>
          </a:p>
          <a:p>
            <a:pPr marL="0" indent="0">
              <a:spcAft>
                <a:spcPts val="600"/>
              </a:spcAft>
              <a:buNone/>
            </a:pPr>
            <a:r>
              <a:rPr lang="en-US" dirty="0" smtClean="0"/>
              <a:t>• Fervent</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423050848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Prayer</a:t>
            </a:r>
          </a:p>
          <a:p>
            <a:pPr marL="0" indent="0">
              <a:spcAft>
                <a:spcPts val="600"/>
              </a:spcAft>
              <a:buNone/>
            </a:pPr>
            <a:r>
              <a:rPr lang="en-US" dirty="0" smtClean="0"/>
              <a:t>• Fervent</a:t>
            </a:r>
          </a:p>
          <a:p>
            <a:pPr marL="0" indent="0">
              <a:spcAft>
                <a:spcPts val="600"/>
              </a:spcAft>
              <a:buNone/>
            </a:pPr>
            <a:r>
              <a:rPr lang="en-US" dirty="0"/>
              <a:t>	</a:t>
            </a:r>
            <a:r>
              <a:rPr lang="en-US" dirty="0" smtClean="0"/>
              <a:t>• Bear, Believe, Hope, Endure</a:t>
            </a:r>
          </a:p>
        </p:txBody>
      </p:sp>
    </p:spTree>
    <p:extLst>
      <p:ext uri="{BB962C8B-B14F-4D97-AF65-F5344CB8AC3E}">
        <p14:creationId xmlns:p14="http://schemas.microsoft.com/office/powerpoint/2010/main" val="335864022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Prayer</a:t>
            </a:r>
          </a:p>
          <a:p>
            <a:pPr marL="0" indent="0">
              <a:spcAft>
                <a:spcPts val="600"/>
              </a:spcAft>
              <a:buNone/>
            </a:pPr>
            <a:r>
              <a:rPr lang="en-US" dirty="0" smtClean="0"/>
              <a:t>• Fervent</a:t>
            </a:r>
          </a:p>
          <a:p>
            <a:pPr marL="0" indent="0">
              <a:spcAft>
                <a:spcPts val="600"/>
              </a:spcAft>
              <a:buNone/>
            </a:pPr>
            <a:r>
              <a:rPr lang="en-US" dirty="0"/>
              <a:t>	</a:t>
            </a:r>
            <a:r>
              <a:rPr lang="en-US" dirty="0" smtClean="0"/>
              <a:t>• Bear, Believe, Hope, Endure</a:t>
            </a:r>
          </a:p>
          <a:p>
            <a:pPr marL="0" indent="0">
              <a:spcAft>
                <a:spcPts val="600"/>
              </a:spcAft>
              <a:buNone/>
            </a:pPr>
            <a:r>
              <a:rPr lang="en-US" dirty="0" smtClean="0"/>
              <a:t>• Distributing</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279420590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Prayer</a:t>
            </a:r>
          </a:p>
          <a:p>
            <a:pPr marL="0" indent="0">
              <a:spcAft>
                <a:spcPts val="600"/>
              </a:spcAft>
              <a:buNone/>
            </a:pPr>
            <a:r>
              <a:rPr lang="en-US" dirty="0" smtClean="0"/>
              <a:t>• Fervent</a:t>
            </a:r>
          </a:p>
          <a:p>
            <a:pPr marL="0" indent="0">
              <a:spcAft>
                <a:spcPts val="600"/>
              </a:spcAft>
              <a:buNone/>
            </a:pPr>
            <a:r>
              <a:rPr lang="en-US" dirty="0"/>
              <a:t>	</a:t>
            </a:r>
            <a:r>
              <a:rPr lang="en-US" dirty="0" smtClean="0"/>
              <a:t>• Bear, Believe, Hope, Endure</a:t>
            </a:r>
          </a:p>
          <a:p>
            <a:pPr marL="0" indent="0">
              <a:spcAft>
                <a:spcPts val="600"/>
              </a:spcAft>
              <a:buNone/>
            </a:pPr>
            <a:r>
              <a:rPr lang="en-US" dirty="0" smtClean="0"/>
              <a:t>• Distributing</a:t>
            </a:r>
          </a:p>
          <a:p>
            <a:pPr marL="0" indent="0">
              <a:spcAft>
                <a:spcPts val="600"/>
              </a:spcAft>
              <a:buNone/>
            </a:pPr>
            <a:r>
              <a:rPr lang="en-US" dirty="0"/>
              <a:t>	</a:t>
            </a:r>
            <a:r>
              <a:rPr lang="en-US" dirty="0" smtClean="0"/>
              <a:t>• Comfort; support to the feebleminded and weak; to the saints, the needy, the stranger, the sick, the fatherless, the widow. Hospitable. Don’t forget about your enemies.</a:t>
            </a:r>
          </a:p>
        </p:txBody>
      </p:sp>
    </p:spTree>
    <p:extLst>
      <p:ext uri="{BB962C8B-B14F-4D97-AF65-F5344CB8AC3E}">
        <p14:creationId xmlns:p14="http://schemas.microsoft.com/office/powerpoint/2010/main" val="178112709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Bless</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97140921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Bless</a:t>
            </a:r>
          </a:p>
          <a:p>
            <a:pPr marL="0" indent="0">
              <a:spcAft>
                <a:spcPts val="600"/>
              </a:spcAft>
              <a:buNone/>
            </a:pPr>
            <a:r>
              <a:rPr lang="en-US" dirty="0"/>
              <a:t>	</a:t>
            </a:r>
            <a:r>
              <a:rPr lang="en-US" dirty="0" smtClean="0"/>
              <a:t>Those who persecute, render not evil for evil, 	overcome evil with good</a:t>
            </a:r>
          </a:p>
        </p:txBody>
      </p:sp>
    </p:spTree>
    <p:extLst>
      <p:ext uri="{BB962C8B-B14F-4D97-AF65-F5344CB8AC3E}">
        <p14:creationId xmlns:p14="http://schemas.microsoft.com/office/powerpoint/2010/main" val="261186304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Pattern Scriptures</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Common Denominators </a:t>
            </a:r>
          </a:p>
          <a:p>
            <a:pPr marL="0" indent="0">
              <a:spcAft>
                <a:spcPts val="600"/>
              </a:spcAft>
              <a:buNone/>
            </a:pPr>
            <a:r>
              <a:rPr lang="en-US" dirty="0" smtClean="0"/>
              <a:t>• Bless</a:t>
            </a:r>
          </a:p>
          <a:p>
            <a:pPr marL="0" indent="0">
              <a:spcAft>
                <a:spcPts val="600"/>
              </a:spcAft>
              <a:buNone/>
            </a:pPr>
            <a:r>
              <a:rPr lang="en-US" dirty="0"/>
              <a:t>	</a:t>
            </a:r>
            <a:r>
              <a:rPr lang="en-US" dirty="0" smtClean="0"/>
              <a:t>Those who persecute, render not evil for evil, 	overcome evil with good</a:t>
            </a:r>
          </a:p>
          <a:p>
            <a:pPr marL="0" indent="0">
              <a:spcAft>
                <a:spcPts val="600"/>
              </a:spcAft>
              <a:buNone/>
            </a:pPr>
            <a:r>
              <a:rPr lang="en-US" dirty="0" smtClean="0"/>
              <a:t>• Peaceable</a:t>
            </a:r>
          </a:p>
        </p:txBody>
      </p:sp>
    </p:spTree>
    <p:extLst>
      <p:ext uri="{BB962C8B-B14F-4D97-AF65-F5344CB8AC3E}">
        <p14:creationId xmlns:p14="http://schemas.microsoft.com/office/powerpoint/2010/main" val="229460264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3569901"/>
          </a:xfrm>
        </p:spPr>
        <p:txBody>
          <a:bodyPr/>
          <a:lstStyle/>
          <a:p>
            <a:r>
              <a:rPr lang="en-US" dirty="0" smtClean="0"/>
              <a:t>Ministry </a:t>
            </a:r>
            <a:r>
              <a:rPr lang="en-US" dirty="0" smtClean="0"/>
              <a:t>Approach</a:t>
            </a:r>
            <a:endParaRPr lang="en-US" dirty="0"/>
          </a:p>
        </p:txBody>
      </p:sp>
      <p:sp>
        <p:nvSpPr>
          <p:cNvPr id="3" name="Subtitle 2"/>
          <p:cNvSpPr>
            <a:spLocks noGrp="1"/>
          </p:cNvSpPr>
          <p:nvPr>
            <p:ph type="subTitle" idx="1"/>
          </p:nvPr>
        </p:nvSpPr>
        <p:spPr/>
        <p:txBody>
          <a:bodyPr/>
          <a:lstStyle/>
          <a:p>
            <a:r>
              <a:rPr lang="en-US" dirty="0" smtClean="0"/>
              <a:t>Walking</a:t>
            </a:r>
            <a:r>
              <a:rPr lang="en-US" dirty="0" smtClean="0"/>
              <a:t> </a:t>
            </a:r>
            <a:r>
              <a:rPr lang="en-US" dirty="0" smtClean="0"/>
              <a:t>the “More Excellent Way”</a:t>
            </a:r>
            <a:endParaRPr lang="en-US" dirty="0"/>
          </a:p>
        </p:txBody>
      </p:sp>
    </p:spTree>
    <p:extLst>
      <p:ext uri="{BB962C8B-B14F-4D97-AF65-F5344CB8AC3E}">
        <p14:creationId xmlns:p14="http://schemas.microsoft.com/office/powerpoint/2010/main" val="79887970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Act in Love</a:t>
            </a:r>
            <a:endParaRPr lang="en-US" dirty="0"/>
          </a:p>
        </p:txBody>
      </p:sp>
    </p:spTree>
    <p:extLst>
      <p:ext uri="{BB962C8B-B14F-4D97-AF65-F5344CB8AC3E}">
        <p14:creationId xmlns:p14="http://schemas.microsoft.com/office/powerpoint/2010/main" val="21009654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3569901"/>
          </a:xfrm>
        </p:spPr>
        <p:txBody>
          <a:bodyPr/>
          <a:lstStyle/>
          <a:p>
            <a:r>
              <a:rPr lang="en-US" dirty="0" smtClean="0"/>
              <a:t>Ministry Mindset</a:t>
            </a:r>
            <a:endParaRPr lang="en-US" dirty="0"/>
          </a:p>
        </p:txBody>
      </p:sp>
      <p:sp>
        <p:nvSpPr>
          <p:cNvPr id="3" name="Subtitle 2"/>
          <p:cNvSpPr>
            <a:spLocks noGrp="1"/>
          </p:cNvSpPr>
          <p:nvPr>
            <p:ph type="subTitle" idx="1"/>
          </p:nvPr>
        </p:nvSpPr>
        <p:spPr/>
        <p:txBody>
          <a:bodyPr/>
          <a:lstStyle/>
          <a:p>
            <a:r>
              <a:rPr lang="en-US" dirty="0" smtClean="0"/>
              <a:t>Choosing the “More Excellent Way”</a:t>
            </a:r>
            <a:endParaRPr lang="en-US" dirty="0"/>
          </a:p>
        </p:txBody>
      </p:sp>
    </p:spTree>
    <p:extLst>
      <p:ext uri="{BB962C8B-B14F-4D97-AF65-F5344CB8AC3E}">
        <p14:creationId xmlns:p14="http://schemas.microsoft.com/office/powerpoint/2010/main" val="270488758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in Love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3 Aspects of “Charity” </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385706669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in Love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3 Aspects of “Charity” </a:t>
            </a:r>
          </a:p>
          <a:p>
            <a:pPr marL="0" indent="0">
              <a:spcAft>
                <a:spcPts val="600"/>
              </a:spcAft>
              <a:buNone/>
            </a:pPr>
            <a:r>
              <a:rPr lang="en-US" dirty="0" smtClean="0"/>
              <a:t>Agape -  The two forms of the word agape or used a combined total of 258 times in the New Testament.</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422632596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in Love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3 Aspects of “Charity” </a:t>
            </a:r>
          </a:p>
          <a:p>
            <a:pPr marL="0" indent="0">
              <a:spcAft>
                <a:spcPts val="600"/>
              </a:spcAft>
              <a:buNone/>
            </a:pPr>
            <a:r>
              <a:rPr lang="en-US" dirty="0" smtClean="0"/>
              <a:t>Agape -  The two forms of the word agape or used a combined total of 258 times in the New Testament.</a:t>
            </a:r>
          </a:p>
          <a:p>
            <a:pPr marL="0" indent="0">
              <a:spcAft>
                <a:spcPts val="600"/>
              </a:spcAft>
              <a:buNone/>
            </a:pPr>
            <a:r>
              <a:rPr lang="en-US" dirty="0"/>
              <a:t>	</a:t>
            </a:r>
            <a:r>
              <a:rPr lang="en-US" dirty="0" smtClean="0"/>
              <a:t>• Love by choice</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351511802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in Love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3 Aspects of “Charity” </a:t>
            </a:r>
          </a:p>
          <a:p>
            <a:pPr marL="0" indent="0">
              <a:spcAft>
                <a:spcPts val="600"/>
              </a:spcAft>
              <a:buNone/>
            </a:pPr>
            <a:r>
              <a:rPr lang="en-US" dirty="0" smtClean="0"/>
              <a:t>Agape -  The two forms of the word agape or used a combined total of 258 times in the New Testament.</a:t>
            </a:r>
          </a:p>
          <a:p>
            <a:pPr marL="0" indent="0">
              <a:spcAft>
                <a:spcPts val="600"/>
              </a:spcAft>
              <a:buNone/>
            </a:pPr>
            <a:r>
              <a:rPr lang="en-US" dirty="0"/>
              <a:t>	</a:t>
            </a:r>
            <a:r>
              <a:rPr lang="en-US" dirty="0" smtClean="0"/>
              <a:t>• Love by choice</a:t>
            </a:r>
          </a:p>
          <a:p>
            <a:pPr marL="0" indent="0">
              <a:spcAft>
                <a:spcPts val="600"/>
              </a:spcAft>
              <a:buNone/>
            </a:pPr>
            <a:r>
              <a:rPr lang="en-US" dirty="0"/>
              <a:t>	</a:t>
            </a:r>
            <a:r>
              <a:rPr lang="en-US" dirty="0" smtClean="0"/>
              <a:t>• Love that takes action</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264117486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in Love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3 Aspects of “Charity” </a:t>
            </a:r>
          </a:p>
          <a:p>
            <a:pPr marL="0" indent="0">
              <a:spcAft>
                <a:spcPts val="600"/>
              </a:spcAft>
              <a:buNone/>
            </a:pPr>
            <a:r>
              <a:rPr lang="en-US" dirty="0" smtClean="0"/>
              <a:t>Agape -  The two forms of the word agape or used a combined total of 258 times in the New Testament.</a:t>
            </a:r>
          </a:p>
          <a:p>
            <a:pPr marL="0" indent="0">
              <a:spcAft>
                <a:spcPts val="600"/>
              </a:spcAft>
              <a:buNone/>
            </a:pPr>
            <a:r>
              <a:rPr lang="en-US" dirty="0"/>
              <a:t>	</a:t>
            </a:r>
            <a:r>
              <a:rPr lang="en-US" dirty="0" smtClean="0"/>
              <a:t>• Love by choice</a:t>
            </a:r>
          </a:p>
          <a:p>
            <a:pPr marL="0" indent="0">
              <a:spcAft>
                <a:spcPts val="600"/>
              </a:spcAft>
              <a:buNone/>
            </a:pPr>
            <a:r>
              <a:rPr lang="en-US" dirty="0"/>
              <a:t>	</a:t>
            </a:r>
            <a:r>
              <a:rPr lang="en-US" dirty="0" smtClean="0"/>
              <a:t>• Love that takes action</a:t>
            </a:r>
          </a:p>
          <a:p>
            <a:pPr marL="0" indent="0">
              <a:spcAft>
                <a:spcPts val="600"/>
              </a:spcAft>
              <a:buNone/>
            </a:pPr>
            <a:r>
              <a:rPr lang="en-US" dirty="0"/>
              <a:t>	</a:t>
            </a:r>
            <a:r>
              <a:rPr lang="en-US" dirty="0" smtClean="0"/>
              <a:t>• Love that gives what is needed, not what is 	wanted</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406030068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in Love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b="1" dirty="0" smtClean="0"/>
              <a:t>3 Aspects of “Charity” </a:t>
            </a:r>
          </a:p>
          <a:p>
            <a:pPr marL="0" indent="0">
              <a:spcAft>
                <a:spcPts val="600"/>
              </a:spcAft>
              <a:buNone/>
            </a:pPr>
            <a:r>
              <a:rPr lang="en-US" dirty="0" smtClean="0"/>
              <a:t>Agape -  The two forms of the word agape or used a combined total of 258 times in the New Testament.</a:t>
            </a:r>
          </a:p>
          <a:p>
            <a:pPr marL="0" indent="0">
              <a:spcAft>
                <a:spcPts val="600"/>
              </a:spcAft>
              <a:buNone/>
            </a:pPr>
            <a:r>
              <a:rPr lang="en-US" dirty="0"/>
              <a:t>	</a:t>
            </a:r>
            <a:r>
              <a:rPr lang="en-US" dirty="0" smtClean="0"/>
              <a:t>• Love by choice</a:t>
            </a:r>
          </a:p>
          <a:p>
            <a:pPr marL="0" indent="0">
              <a:spcAft>
                <a:spcPts val="600"/>
              </a:spcAft>
              <a:buNone/>
            </a:pPr>
            <a:r>
              <a:rPr lang="en-US" dirty="0"/>
              <a:t>	</a:t>
            </a:r>
            <a:r>
              <a:rPr lang="en-US" dirty="0" smtClean="0"/>
              <a:t>• Love that takes action</a:t>
            </a:r>
          </a:p>
          <a:p>
            <a:pPr marL="0" indent="0">
              <a:spcAft>
                <a:spcPts val="600"/>
              </a:spcAft>
              <a:buNone/>
            </a:pPr>
            <a:r>
              <a:rPr lang="en-US" dirty="0"/>
              <a:t>	</a:t>
            </a:r>
            <a:r>
              <a:rPr lang="en-US" dirty="0" smtClean="0"/>
              <a:t>• Love that gives what is needed, not what is 	wanted</a:t>
            </a:r>
          </a:p>
          <a:p>
            <a:pPr marL="0" indent="0">
              <a:spcAft>
                <a:spcPts val="600"/>
              </a:spcAft>
              <a:buNone/>
            </a:pPr>
            <a:r>
              <a:rPr lang="en-US" dirty="0" smtClean="0"/>
              <a:t>Review 1 Corinthians 13 in light of LIFE, it’s not nearly as warm and fuzzy.</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414310550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Attitude of Service</a:t>
            </a:r>
            <a:endParaRPr lang="en-US" dirty="0"/>
          </a:p>
        </p:txBody>
      </p:sp>
    </p:spTree>
    <p:extLst>
      <p:ext uri="{BB962C8B-B14F-4D97-AF65-F5344CB8AC3E}">
        <p14:creationId xmlns:p14="http://schemas.microsoft.com/office/powerpoint/2010/main" val="315294064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of Service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a:t>
            </a:r>
            <a:r>
              <a:rPr lang="en-US" b="1" dirty="0" smtClean="0"/>
              <a:t>We were bondmen</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415658360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of Service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a:t>
            </a:r>
            <a:r>
              <a:rPr lang="en-US" b="1" dirty="0" smtClean="0"/>
              <a:t>We were bondmen</a:t>
            </a:r>
          </a:p>
          <a:p>
            <a:pPr marL="0" indent="0">
              <a:spcAft>
                <a:spcPts val="600"/>
              </a:spcAft>
              <a:buNone/>
            </a:pPr>
            <a:r>
              <a:rPr lang="en-US" dirty="0"/>
              <a:t>	Deuteronomy 24:</a:t>
            </a:r>
            <a:r>
              <a:rPr lang="en-US" dirty="0" smtClean="0"/>
              <a:t>17,18 “</a:t>
            </a:r>
            <a:r>
              <a:rPr lang="en-US" dirty="0"/>
              <a:t>Thou shalt not pervert the judgment of the stranger, </a:t>
            </a:r>
            <a:r>
              <a:rPr lang="en-US" i="1" dirty="0"/>
              <a:t>nor</a:t>
            </a:r>
            <a:r>
              <a:rPr lang="en-US" dirty="0"/>
              <a:t> of the fatherless; nor take a widow's raiment to pledge: But thou shalt remember that thou </a:t>
            </a:r>
            <a:r>
              <a:rPr lang="en-US" dirty="0" err="1"/>
              <a:t>wast</a:t>
            </a:r>
            <a:r>
              <a:rPr lang="en-US" dirty="0"/>
              <a:t> a bondman in Egypt, and the LORD thy God redeemed thee thence: therefore I command thee to do this thing</a:t>
            </a:r>
            <a:r>
              <a:rPr lang="en-US" dirty="0" smtClean="0"/>
              <a:t>.” </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128811616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of Service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a:t>
            </a:r>
            <a:r>
              <a:rPr lang="en-US" b="1" dirty="0" smtClean="0"/>
              <a:t>We were bondmen</a:t>
            </a:r>
          </a:p>
          <a:p>
            <a:pPr marL="0" indent="0">
              <a:spcAft>
                <a:spcPts val="600"/>
              </a:spcAft>
              <a:buNone/>
            </a:pPr>
            <a:r>
              <a:rPr lang="en-US" dirty="0"/>
              <a:t>	Deuteronomy 24:</a:t>
            </a:r>
            <a:r>
              <a:rPr lang="en-US" dirty="0" smtClean="0"/>
              <a:t>17,18 “</a:t>
            </a:r>
            <a:r>
              <a:rPr lang="en-US" dirty="0"/>
              <a:t>Thou shalt not pervert the judgment of the stranger, </a:t>
            </a:r>
            <a:r>
              <a:rPr lang="en-US" i="1" dirty="0"/>
              <a:t>nor</a:t>
            </a:r>
            <a:r>
              <a:rPr lang="en-US" dirty="0"/>
              <a:t> of the fatherless; nor take a widow's raiment to pledge: But thou shalt remember that thou </a:t>
            </a:r>
            <a:r>
              <a:rPr lang="en-US" dirty="0" err="1"/>
              <a:t>wast</a:t>
            </a:r>
            <a:r>
              <a:rPr lang="en-US" dirty="0"/>
              <a:t> a bondman in Egypt, and the LORD thy God redeemed thee thence: therefore I command thee to do this thing</a:t>
            </a:r>
            <a:r>
              <a:rPr lang="en-US" dirty="0" smtClean="0"/>
              <a:t>.” </a:t>
            </a:r>
          </a:p>
          <a:p>
            <a:pPr marL="0" indent="0">
              <a:spcAft>
                <a:spcPts val="600"/>
              </a:spcAft>
              <a:buNone/>
            </a:pPr>
            <a:r>
              <a:rPr lang="en-US" dirty="0"/>
              <a:t>John 8:</a:t>
            </a:r>
            <a:r>
              <a:rPr lang="en-US" dirty="0" smtClean="0"/>
              <a:t>34 - “Jesus answered them, Verily, verily, I say unto you, Whosoever </a:t>
            </a:r>
            <a:r>
              <a:rPr lang="en-US" dirty="0" err="1" smtClean="0"/>
              <a:t>committeth</a:t>
            </a:r>
            <a:r>
              <a:rPr lang="en-US" dirty="0" smtClean="0"/>
              <a:t> sin is the servant of sin.”</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15631577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Tree>
    <p:extLst>
      <p:ext uri="{BB962C8B-B14F-4D97-AF65-F5344CB8AC3E}">
        <p14:creationId xmlns:p14="http://schemas.microsoft.com/office/powerpoint/2010/main" val="92113784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of Service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a:t>
            </a:r>
            <a:r>
              <a:rPr lang="en-US" b="1" dirty="0" smtClean="0"/>
              <a:t>We were bondmen</a:t>
            </a:r>
          </a:p>
          <a:p>
            <a:pPr marL="0" indent="0">
              <a:spcAft>
                <a:spcPts val="600"/>
              </a:spcAft>
              <a:buNone/>
            </a:pPr>
            <a:r>
              <a:rPr lang="en-US" dirty="0"/>
              <a:t>	</a:t>
            </a:r>
            <a:r>
              <a:rPr lang="en-US" sz="1800" dirty="0"/>
              <a:t>Deuteronomy 24:</a:t>
            </a:r>
            <a:r>
              <a:rPr lang="en-US" sz="1800" dirty="0" smtClean="0"/>
              <a:t>17,18 “</a:t>
            </a:r>
            <a:r>
              <a:rPr lang="en-US" sz="1800" dirty="0"/>
              <a:t>Thou shalt not pervert the judgment of the stranger, </a:t>
            </a:r>
            <a:r>
              <a:rPr lang="en-US" sz="1800" i="1" dirty="0"/>
              <a:t>nor</a:t>
            </a:r>
            <a:r>
              <a:rPr lang="en-US" sz="1800" dirty="0"/>
              <a:t> of the fatherless; nor take a widow's raiment to pledge: But thou shalt remember that thou </a:t>
            </a:r>
            <a:r>
              <a:rPr lang="en-US" sz="1800" dirty="0" err="1"/>
              <a:t>wast</a:t>
            </a:r>
            <a:r>
              <a:rPr lang="en-US" sz="1800" dirty="0"/>
              <a:t> a bondman in Egypt, and the LORD thy God redeemed thee thence: therefore I command thee to do this thing</a:t>
            </a:r>
            <a:r>
              <a:rPr lang="en-US" sz="1800" dirty="0" smtClean="0"/>
              <a:t>.” </a:t>
            </a:r>
          </a:p>
          <a:p>
            <a:pPr marL="0" indent="0">
              <a:spcAft>
                <a:spcPts val="600"/>
              </a:spcAft>
              <a:buNone/>
            </a:pPr>
            <a:r>
              <a:rPr lang="en-US" sz="1800" dirty="0"/>
              <a:t>John 8:</a:t>
            </a:r>
            <a:r>
              <a:rPr lang="en-US" sz="1800" dirty="0" smtClean="0"/>
              <a:t>34 - “Jesus answered them, Verily, verily, I say unto you, Whosoever </a:t>
            </a:r>
            <a:r>
              <a:rPr lang="en-US" sz="1800" dirty="0" err="1" smtClean="0"/>
              <a:t>committeth</a:t>
            </a:r>
            <a:r>
              <a:rPr lang="en-US" sz="1800" dirty="0" smtClean="0"/>
              <a:t> sin is the servant of sin.”</a:t>
            </a:r>
          </a:p>
          <a:p>
            <a:pPr marL="0" indent="0">
              <a:spcAft>
                <a:spcPts val="600"/>
              </a:spcAft>
              <a:buNone/>
            </a:pPr>
            <a:r>
              <a:rPr lang="en-US" sz="1800" dirty="0"/>
              <a:t>Romans 6:22 – “But now being made free from sin, and become servants to God, ye have your fruit unto holiness, and the end everlasting life</a:t>
            </a:r>
            <a:r>
              <a:rPr lang="en-US" sz="1800" dirty="0" smtClean="0"/>
              <a:t>.”</a:t>
            </a:r>
          </a:p>
        </p:txBody>
      </p:sp>
    </p:spTree>
    <p:extLst>
      <p:ext uri="{BB962C8B-B14F-4D97-AF65-F5344CB8AC3E}">
        <p14:creationId xmlns:p14="http://schemas.microsoft.com/office/powerpoint/2010/main" val="117222378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of Service</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a:t>
            </a:r>
            <a:r>
              <a:rPr lang="en-US" b="1" dirty="0" smtClean="0"/>
              <a:t>We were bondmen</a:t>
            </a:r>
          </a:p>
          <a:p>
            <a:pPr marL="0" indent="0">
              <a:spcAft>
                <a:spcPts val="600"/>
              </a:spcAft>
              <a:buNone/>
            </a:pPr>
            <a:r>
              <a:rPr lang="en-US" dirty="0"/>
              <a:t>	</a:t>
            </a:r>
            <a:r>
              <a:rPr lang="en-US" sz="1800" dirty="0"/>
              <a:t>Deuteronomy 24:</a:t>
            </a:r>
            <a:r>
              <a:rPr lang="en-US" sz="1800" dirty="0" smtClean="0"/>
              <a:t>17,18 “</a:t>
            </a:r>
            <a:r>
              <a:rPr lang="en-US" sz="1800" dirty="0"/>
              <a:t>Thou shalt not pervert the judgment of the stranger, </a:t>
            </a:r>
            <a:r>
              <a:rPr lang="en-US" sz="1800" i="1" dirty="0"/>
              <a:t>nor</a:t>
            </a:r>
            <a:r>
              <a:rPr lang="en-US" sz="1800" dirty="0"/>
              <a:t> of the fatherless; nor take a widow's raiment to pledge: But thou shalt remember that thou </a:t>
            </a:r>
            <a:r>
              <a:rPr lang="en-US" sz="1800" dirty="0" err="1"/>
              <a:t>wast</a:t>
            </a:r>
            <a:r>
              <a:rPr lang="en-US" sz="1800" dirty="0"/>
              <a:t> a bondman in Egypt, and the LORD thy God redeemed thee thence: therefore I command thee to do this thing</a:t>
            </a:r>
            <a:r>
              <a:rPr lang="en-US" sz="1800" dirty="0" smtClean="0"/>
              <a:t>.” </a:t>
            </a:r>
          </a:p>
          <a:p>
            <a:pPr marL="0" indent="0">
              <a:spcAft>
                <a:spcPts val="600"/>
              </a:spcAft>
              <a:buNone/>
            </a:pPr>
            <a:r>
              <a:rPr lang="en-US" sz="1800" dirty="0"/>
              <a:t>John 8:</a:t>
            </a:r>
            <a:r>
              <a:rPr lang="en-US" sz="1800" dirty="0" smtClean="0"/>
              <a:t>34 - “Jesus answered them, Verily, verily, I say unto you, Whosoever </a:t>
            </a:r>
            <a:r>
              <a:rPr lang="en-US" sz="1800" dirty="0" err="1" smtClean="0"/>
              <a:t>committeth</a:t>
            </a:r>
            <a:r>
              <a:rPr lang="en-US" sz="1800" dirty="0" smtClean="0"/>
              <a:t> sin is the servant of sin.”</a:t>
            </a:r>
          </a:p>
          <a:p>
            <a:pPr marL="0" indent="0">
              <a:spcAft>
                <a:spcPts val="600"/>
              </a:spcAft>
              <a:buNone/>
            </a:pPr>
            <a:r>
              <a:rPr lang="en-US" sz="1800" dirty="0"/>
              <a:t>Romans 6:22 – “But now being made free from sin, and become servants to God, ye have your fruit unto holiness, and the end everlasting life</a:t>
            </a:r>
            <a:r>
              <a:rPr lang="en-US" sz="1800" dirty="0" smtClean="0"/>
              <a:t>.”</a:t>
            </a:r>
          </a:p>
          <a:p>
            <a:pPr marL="0" indent="0">
              <a:spcAft>
                <a:spcPts val="600"/>
              </a:spcAft>
              <a:buNone/>
            </a:pPr>
            <a:r>
              <a:rPr lang="en-US" b="1" dirty="0" smtClean="0"/>
              <a:t>• Our ministry should picture God’s redemptive plan.</a:t>
            </a:r>
          </a:p>
        </p:txBody>
      </p:sp>
    </p:spTree>
    <p:extLst>
      <p:ext uri="{BB962C8B-B14F-4D97-AF65-F5344CB8AC3E}">
        <p14:creationId xmlns:p14="http://schemas.microsoft.com/office/powerpoint/2010/main" val="1677795382"/>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Discretion</a:t>
            </a:r>
            <a:endParaRPr lang="en-US" dirty="0"/>
          </a:p>
        </p:txBody>
      </p:sp>
    </p:spTree>
    <p:extLst>
      <p:ext uri="{BB962C8B-B14F-4D97-AF65-F5344CB8AC3E}">
        <p14:creationId xmlns:p14="http://schemas.microsoft.com/office/powerpoint/2010/main" val="1226381196"/>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Discretion</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Speak wisely (Think first)</a:t>
            </a:r>
          </a:p>
        </p:txBody>
      </p:sp>
    </p:spTree>
    <p:extLst>
      <p:ext uri="{BB962C8B-B14F-4D97-AF65-F5344CB8AC3E}">
        <p14:creationId xmlns:p14="http://schemas.microsoft.com/office/powerpoint/2010/main" val="1812231565"/>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Discretion</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Speak wisely (Think first)</a:t>
            </a:r>
          </a:p>
          <a:p>
            <a:pPr marL="0" indent="0">
              <a:spcAft>
                <a:spcPts val="600"/>
              </a:spcAft>
              <a:buNone/>
            </a:pPr>
            <a:r>
              <a:rPr lang="en-US" dirty="0" smtClean="0"/>
              <a:t>• Be Cautious.</a:t>
            </a:r>
          </a:p>
          <a:p>
            <a:pPr marL="0" indent="0">
              <a:spcAft>
                <a:spcPts val="600"/>
              </a:spcAft>
              <a:buNone/>
            </a:pPr>
            <a:r>
              <a:rPr lang="en-US" dirty="0"/>
              <a:t>	</a:t>
            </a:r>
            <a:r>
              <a:rPr lang="en-US" dirty="0" smtClean="0"/>
              <a:t>Ask: Is this correct, proper, and appropriate?</a:t>
            </a:r>
          </a:p>
        </p:txBody>
      </p:sp>
    </p:spTree>
    <p:extLst>
      <p:ext uri="{BB962C8B-B14F-4D97-AF65-F5344CB8AC3E}">
        <p14:creationId xmlns:p14="http://schemas.microsoft.com/office/powerpoint/2010/main" val="3643107733"/>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Discretion</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Speak wisely (Think first)</a:t>
            </a:r>
          </a:p>
          <a:p>
            <a:pPr marL="0" indent="0">
              <a:spcAft>
                <a:spcPts val="600"/>
              </a:spcAft>
              <a:buNone/>
            </a:pPr>
            <a:r>
              <a:rPr lang="en-US" dirty="0" smtClean="0"/>
              <a:t>• Be Cautious.</a:t>
            </a:r>
          </a:p>
          <a:p>
            <a:pPr marL="0" indent="0">
              <a:spcAft>
                <a:spcPts val="600"/>
              </a:spcAft>
              <a:buNone/>
            </a:pPr>
            <a:r>
              <a:rPr lang="en-US" dirty="0"/>
              <a:t>	</a:t>
            </a:r>
            <a:r>
              <a:rPr lang="en-US" dirty="0" smtClean="0"/>
              <a:t>Ask: Is this correct, proper, and appropriate?</a:t>
            </a:r>
          </a:p>
          <a:p>
            <a:pPr marL="0" indent="0">
              <a:spcAft>
                <a:spcPts val="600"/>
              </a:spcAft>
              <a:buNone/>
            </a:pPr>
            <a:r>
              <a:rPr lang="en-US" dirty="0" smtClean="0"/>
              <a:t>• Don’t make promises before you pray about them, nor before you:</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352697514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Discretion</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Speak wisely (Think first)</a:t>
            </a:r>
          </a:p>
          <a:p>
            <a:pPr marL="0" indent="0">
              <a:spcAft>
                <a:spcPts val="600"/>
              </a:spcAft>
              <a:buNone/>
            </a:pPr>
            <a:r>
              <a:rPr lang="en-US" dirty="0" smtClean="0"/>
              <a:t>• Be Cautious.</a:t>
            </a:r>
          </a:p>
          <a:p>
            <a:pPr marL="0" indent="0">
              <a:spcAft>
                <a:spcPts val="600"/>
              </a:spcAft>
              <a:buNone/>
            </a:pPr>
            <a:r>
              <a:rPr lang="en-US" dirty="0"/>
              <a:t>	</a:t>
            </a:r>
            <a:r>
              <a:rPr lang="en-US" dirty="0" smtClean="0"/>
              <a:t>Ask: Is this correct, proper, and appropriate?</a:t>
            </a:r>
          </a:p>
          <a:p>
            <a:pPr marL="0" indent="0">
              <a:spcAft>
                <a:spcPts val="600"/>
              </a:spcAft>
              <a:buNone/>
            </a:pPr>
            <a:r>
              <a:rPr lang="en-US" dirty="0" smtClean="0"/>
              <a:t>• Don’t make promises before you pray about them, nor before you:</a:t>
            </a:r>
          </a:p>
          <a:p>
            <a:pPr marL="0" indent="0">
              <a:spcAft>
                <a:spcPts val="600"/>
              </a:spcAft>
              <a:buNone/>
            </a:pPr>
            <a:r>
              <a:rPr lang="en-US" dirty="0"/>
              <a:t>	</a:t>
            </a:r>
            <a:r>
              <a:rPr lang="en-US" dirty="0" smtClean="0"/>
              <a:t>- Know you can keep the promise or</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3676231078"/>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Discretion</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Speak wisely (Think first)</a:t>
            </a:r>
          </a:p>
          <a:p>
            <a:pPr marL="0" indent="0">
              <a:spcAft>
                <a:spcPts val="600"/>
              </a:spcAft>
              <a:buNone/>
            </a:pPr>
            <a:r>
              <a:rPr lang="en-US" dirty="0" smtClean="0"/>
              <a:t>• Be Cautious.</a:t>
            </a:r>
          </a:p>
          <a:p>
            <a:pPr marL="0" indent="0">
              <a:spcAft>
                <a:spcPts val="600"/>
              </a:spcAft>
              <a:buNone/>
            </a:pPr>
            <a:r>
              <a:rPr lang="en-US" dirty="0"/>
              <a:t>	</a:t>
            </a:r>
            <a:r>
              <a:rPr lang="en-US" dirty="0" smtClean="0"/>
              <a:t>Ask: Is this correct, proper, and appropriate?</a:t>
            </a:r>
          </a:p>
          <a:p>
            <a:pPr marL="0" indent="0">
              <a:spcAft>
                <a:spcPts val="600"/>
              </a:spcAft>
              <a:buNone/>
            </a:pPr>
            <a:r>
              <a:rPr lang="en-US" dirty="0" smtClean="0"/>
              <a:t>• Don’t make promises before you pray about them, nor before you:</a:t>
            </a:r>
          </a:p>
          <a:p>
            <a:pPr marL="0" indent="0">
              <a:spcAft>
                <a:spcPts val="600"/>
              </a:spcAft>
              <a:buNone/>
            </a:pPr>
            <a:r>
              <a:rPr lang="en-US" dirty="0"/>
              <a:t>	</a:t>
            </a:r>
            <a:r>
              <a:rPr lang="en-US" dirty="0" smtClean="0"/>
              <a:t>- Know you can keep the promise or</a:t>
            </a:r>
          </a:p>
          <a:p>
            <a:pPr marL="0" indent="0">
              <a:spcAft>
                <a:spcPts val="600"/>
              </a:spcAft>
              <a:buNone/>
            </a:pPr>
            <a:r>
              <a:rPr lang="en-US" dirty="0"/>
              <a:t>	</a:t>
            </a:r>
            <a:r>
              <a:rPr lang="en-US" dirty="0" smtClean="0"/>
              <a:t>- Have God’s direction to go forward by faith</a:t>
            </a:r>
          </a:p>
        </p:txBody>
      </p:sp>
    </p:spTree>
    <p:extLst>
      <p:ext uri="{BB962C8B-B14F-4D97-AF65-F5344CB8AC3E}">
        <p14:creationId xmlns:p14="http://schemas.microsoft.com/office/powerpoint/2010/main" val="371670948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Discernment</a:t>
            </a:r>
            <a:endParaRPr lang="en-US" dirty="0"/>
          </a:p>
        </p:txBody>
      </p:sp>
      <p:sp>
        <p:nvSpPr>
          <p:cNvPr id="3" name="Subtitle 2"/>
          <p:cNvSpPr>
            <a:spLocks noGrp="1"/>
          </p:cNvSpPr>
          <p:nvPr>
            <p:ph type="subTitle" idx="1"/>
          </p:nvPr>
        </p:nvSpPr>
        <p:spPr/>
        <p:txBody>
          <a:bodyPr/>
          <a:lstStyle/>
          <a:p>
            <a:r>
              <a:rPr lang="en-US" dirty="0" smtClean="0"/>
              <a:t>Heal Their Diseases</a:t>
            </a:r>
            <a:endParaRPr lang="en-US" dirty="0"/>
          </a:p>
        </p:txBody>
      </p:sp>
    </p:spTree>
    <p:extLst>
      <p:ext uri="{BB962C8B-B14F-4D97-AF65-F5344CB8AC3E}">
        <p14:creationId xmlns:p14="http://schemas.microsoft.com/office/powerpoint/2010/main" val="170684792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Discernment</a:t>
            </a:r>
            <a:endParaRPr lang="en-US" dirty="0"/>
          </a:p>
        </p:txBody>
      </p:sp>
    </p:spTree>
    <p:extLst>
      <p:ext uri="{BB962C8B-B14F-4D97-AF65-F5344CB8AC3E}">
        <p14:creationId xmlns:p14="http://schemas.microsoft.com/office/powerpoint/2010/main" val="19250787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pic>
        <p:nvPicPr>
          <p:cNvPr id="7" name="Content Placeholder 6" descr="FOF Cash.pn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1591" b="1591"/>
          <a:stretch>
            <a:fillRect/>
          </a:stretch>
        </p:blipFill>
        <p:spPr/>
      </p:pic>
    </p:spTree>
    <p:extLst>
      <p:ext uri="{BB962C8B-B14F-4D97-AF65-F5344CB8AC3E}">
        <p14:creationId xmlns:p14="http://schemas.microsoft.com/office/powerpoint/2010/main" val="15399400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Discernment</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Jesus didn’t just treat symptoms. He healed their diseases. He also heals the diseases of the soul. Take time to diagnose the “diseases” of:</a:t>
            </a:r>
          </a:p>
          <a:p>
            <a:pPr marL="0" indent="0">
              <a:spcAft>
                <a:spcPts val="600"/>
              </a:spcAft>
              <a:buNone/>
            </a:pPr>
            <a:r>
              <a:rPr lang="en-US" dirty="0" smtClean="0"/>
              <a:t>	</a:t>
            </a:r>
          </a:p>
        </p:txBody>
      </p:sp>
    </p:spTree>
    <p:extLst>
      <p:ext uri="{BB962C8B-B14F-4D97-AF65-F5344CB8AC3E}">
        <p14:creationId xmlns:p14="http://schemas.microsoft.com/office/powerpoint/2010/main" val="1731906254"/>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Discernment</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Jesus didn’t just treat symptoms. He healed their diseases. He also heals the diseases of the soul. Take time to diagnose the “diseases” of:</a:t>
            </a:r>
          </a:p>
          <a:p>
            <a:pPr marL="0" indent="0">
              <a:spcAft>
                <a:spcPts val="600"/>
              </a:spcAft>
              <a:buNone/>
            </a:pPr>
            <a:r>
              <a:rPr lang="en-US" dirty="0" smtClean="0"/>
              <a:t>	• Your Community</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1719793703"/>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Discernment</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Jesus didn’t just treat symptoms. He healed their diseases. He also heals the diseases of the soul. Take time to diagnose the “diseases” of:</a:t>
            </a:r>
          </a:p>
          <a:p>
            <a:pPr marL="0" indent="0">
              <a:spcAft>
                <a:spcPts val="600"/>
              </a:spcAft>
              <a:buNone/>
            </a:pPr>
            <a:r>
              <a:rPr lang="en-US" dirty="0" smtClean="0"/>
              <a:t>	• Your Community</a:t>
            </a:r>
          </a:p>
          <a:p>
            <a:pPr marL="0" indent="0">
              <a:spcAft>
                <a:spcPts val="600"/>
              </a:spcAft>
              <a:buNone/>
            </a:pPr>
            <a:r>
              <a:rPr lang="en-US" dirty="0"/>
              <a:t>	</a:t>
            </a:r>
            <a:r>
              <a:rPr lang="en-US" dirty="0" smtClean="0"/>
              <a:t>• The lives of the women and children</a:t>
            </a:r>
          </a:p>
        </p:txBody>
      </p:sp>
    </p:spTree>
    <p:extLst>
      <p:ext uri="{BB962C8B-B14F-4D97-AF65-F5344CB8AC3E}">
        <p14:creationId xmlns:p14="http://schemas.microsoft.com/office/powerpoint/2010/main" val="4211262459"/>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Discernment</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Jesus didn’t just treat symptoms. He healed their diseases. He also heals the diseases of the soul. Take time to diagnose the “diseases” of:</a:t>
            </a:r>
          </a:p>
          <a:p>
            <a:pPr marL="0" indent="0">
              <a:spcAft>
                <a:spcPts val="600"/>
              </a:spcAft>
              <a:buNone/>
            </a:pPr>
            <a:r>
              <a:rPr lang="en-US" dirty="0" smtClean="0"/>
              <a:t>	• Your Community</a:t>
            </a:r>
          </a:p>
          <a:p>
            <a:pPr marL="0" indent="0">
              <a:spcAft>
                <a:spcPts val="600"/>
              </a:spcAft>
              <a:buNone/>
            </a:pPr>
            <a:r>
              <a:rPr lang="en-US" dirty="0"/>
              <a:t>	</a:t>
            </a:r>
            <a:r>
              <a:rPr lang="en-US" dirty="0" smtClean="0"/>
              <a:t>• The lives of the women and children</a:t>
            </a:r>
          </a:p>
          <a:p>
            <a:pPr marL="0" indent="0">
              <a:spcAft>
                <a:spcPts val="600"/>
              </a:spcAft>
              <a:buNone/>
            </a:pPr>
            <a:r>
              <a:rPr lang="en-US" dirty="0" smtClean="0"/>
              <a:t>• Is our goal to stop the bleeding or to see them become who God created them to be?</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3028943697"/>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Discernment</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Jesus didn’t just treat symptoms. He healed their diseases. He also heals the diseases of the soul. Take time to diagnose the “diseases” of:</a:t>
            </a:r>
          </a:p>
          <a:p>
            <a:pPr marL="0" indent="0">
              <a:spcAft>
                <a:spcPts val="600"/>
              </a:spcAft>
              <a:buNone/>
            </a:pPr>
            <a:r>
              <a:rPr lang="en-US" dirty="0" smtClean="0"/>
              <a:t>	• Your Community</a:t>
            </a:r>
          </a:p>
          <a:p>
            <a:pPr marL="0" indent="0">
              <a:spcAft>
                <a:spcPts val="600"/>
              </a:spcAft>
              <a:buNone/>
            </a:pPr>
            <a:r>
              <a:rPr lang="en-US" dirty="0"/>
              <a:t>	</a:t>
            </a:r>
            <a:r>
              <a:rPr lang="en-US" dirty="0" smtClean="0"/>
              <a:t>• The lives of the women and children</a:t>
            </a:r>
          </a:p>
          <a:p>
            <a:pPr marL="0" indent="0">
              <a:spcAft>
                <a:spcPts val="600"/>
              </a:spcAft>
              <a:buNone/>
            </a:pPr>
            <a:r>
              <a:rPr lang="en-US" dirty="0" smtClean="0"/>
              <a:t>• Is our goal to stop the bleeding or to see them become who God created them to be?</a:t>
            </a:r>
          </a:p>
          <a:p>
            <a:pPr marL="0" indent="0">
              <a:spcAft>
                <a:spcPts val="600"/>
              </a:spcAft>
              <a:buNone/>
            </a:pPr>
            <a:r>
              <a:rPr lang="en-US" dirty="0"/>
              <a:t>	</a:t>
            </a:r>
            <a:r>
              <a:rPr lang="en-US" dirty="0" smtClean="0"/>
              <a:t>- What resources are already in your community?</a:t>
            </a:r>
          </a:p>
          <a:p>
            <a:pPr marL="0" indent="0">
              <a:spcAft>
                <a:spcPts val="600"/>
              </a:spcAft>
              <a:buNone/>
            </a:pPr>
            <a:r>
              <a:rPr lang="en-US" dirty="0"/>
              <a:t>	</a:t>
            </a:r>
            <a:endParaRPr lang="en-US" dirty="0" smtClean="0"/>
          </a:p>
        </p:txBody>
      </p:sp>
    </p:spTree>
    <p:extLst>
      <p:ext uri="{BB962C8B-B14F-4D97-AF65-F5344CB8AC3E}">
        <p14:creationId xmlns:p14="http://schemas.microsoft.com/office/powerpoint/2010/main" val="407703321"/>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Discernment</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Jesus didn’t just treat symptoms. He healed their diseases. He also heals the diseases of the soul. Take time to diagnose the “diseases” of:</a:t>
            </a:r>
          </a:p>
          <a:p>
            <a:pPr marL="0" indent="0">
              <a:spcAft>
                <a:spcPts val="600"/>
              </a:spcAft>
              <a:buNone/>
            </a:pPr>
            <a:r>
              <a:rPr lang="en-US" dirty="0" smtClean="0"/>
              <a:t>	• Your Community</a:t>
            </a:r>
          </a:p>
          <a:p>
            <a:pPr marL="0" indent="0">
              <a:spcAft>
                <a:spcPts val="600"/>
              </a:spcAft>
              <a:buNone/>
            </a:pPr>
            <a:r>
              <a:rPr lang="en-US" dirty="0"/>
              <a:t>	</a:t>
            </a:r>
            <a:r>
              <a:rPr lang="en-US" dirty="0" smtClean="0"/>
              <a:t>• The lives of the women and children</a:t>
            </a:r>
          </a:p>
          <a:p>
            <a:pPr marL="0" indent="0">
              <a:spcAft>
                <a:spcPts val="600"/>
              </a:spcAft>
              <a:buNone/>
            </a:pPr>
            <a:r>
              <a:rPr lang="en-US" dirty="0" smtClean="0"/>
              <a:t>• Is our goal to stop the bleeding or to see them become who God created them to be?</a:t>
            </a:r>
          </a:p>
          <a:p>
            <a:pPr marL="0" indent="0">
              <a:spcAft>
                <a:spcPts val="600"/>
              </a:spcAft>
              <a:buNone/>
            </a:pPr>
            <a:r>
              <a:rPr lang="en-US" dirty="0"/>
              <a:t>	</a:t>
            </a:r>
            <a:r>
              <a:rPr lang="en-US" dirty="0" smtClean="0"/>
              <a:t>- What resources are already in your community?</a:t>
            </a:r>
          </a:p>
          <a:p>
            <a:pPr marL="0" indent="0">
              <a:spcAft>
                <a:spcPts val="600"/>
              </a:spcAft>
              <a:buNone/>
            </a:pPr>
            <a:r>
              <a:rPr lang="en-US" dirty="0"/>
              <a:t>	</a:t>
            </a:r>
            <a:r>
              <a:rPr lang="en-US" dirty="0" smtClean="0"/>
              <a:t>- What will lead to long-term solutions and 	growth?</a:t>
            </a:r>
          </a:p>
        </p:txBody>
      </p:sp>
    </p:spTree>
    <p:extLst>
      <p:ext uri="{BB962C8B-B14F-4D97-AF65-F5344CB8AC3E}">
        <p14:creationId xmlns:p14="http://schemas.microsoft.com/office/powerpoint/2010/main" val="330408956"/>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Discipleship</a:t>
            </a:r>
            <a:endParaRPr lang="en-US" dirty="0"/>
          </a:p>
        </p:txBody>
      </p:sp>
      <p:sp>
        <p:nvSpPr>
          <p:cNvPr id="3" name="Subtitle 2"/>
          <p:cNvSpPr>
            <a:spLocks noGrp="1"/>
          </p:cNvSpPr>
          <p:nvPr>
            <p:ph type="subTitle" idx="1"/>
          </p:nvPr>
        </p:nvSpPr>
        <p:spPr/>
        <p:txBody>
          <a:bodyPr/>
          <a:lstStyle/>
          <a:p>
            <a:r>
              <a:rPr lang="en-US" dirty="0" smtClean="0"/>
              <a:t>A “Life Journey” Approach</a:t>
            </a:r>
            <a:endParaRPr lang="en-US" dirty="0"/>
          </a:p>
        </p:txBody>
      </p:sp>
    </p:spTree>
    <p:extLst>
      <p:ext uri="{BB962C8B-B14F-4D97-AF65-F5344CB8AC3E}">
        <p14:creationId xmlns:p14="http://schemas.microsoft.com/office/powerpoint/2010/main" val="2902111679"/>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Discipleship</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smtClean="0"/>
              <a:t>• Jesus called his disciples to follow Him. They walked through life together. (See also Job’s example.)</a:t>
            </a:r>
          </a:p>
        </p:txBody>
      </p:sp>
    </p:spTree>
    <p:extLst>
      <p:ext uri="{BB962C8B-B14F-4D97-AF65-F5344CB8AC3E}">
        <p14:creationId xmlns:p14="http://schemas.microsoft.com/office/powerpoint/2010/main" val="3753298113"/>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Discipleship</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a:t>• Jesus called his disciples to follow Him. They walked through life together. (See also Job’s example.)</a:t>
            </a:r>
          </a:p>
          <a:p>
            <a:pPr marL="0" indent="0">
              <a:spcAft>
                <a:spcPts val="600"/>
              </a:spcAft>
              <a:buNone/>
            </a:pPr>
            <a:r>
              <a:rPr lang="en-US" dirty="0" smtClean="0"/>
              <a:t>• Those caring for the fatherless often feel alone.</a:t>
            </a:r>
          </a:p>
        </p:txBody>
      </p:sp>
    </p:spTree>
    <p:extLst>
      <p:ext uri="{BB962C8B-B14F-4D97-AF65-F5344CB8AC3E}">
        <p14:creationId xmlns:p14="http://schemas.microsoft.com/office/powerpoint/2010/main" val="3207689945"/>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Discipleship</a:t>
            </a:r>
            <a:endParaRPr lang="en-US" dirty="0"/>
          </a:p>
        </p:txBody>
      </p:sp>
      <p:sp>
        <p:nvSpPr>
          <p:cNvPr id="3" name="Content Placeholder 2"/>
          <p:cNvSpPr>
            <a:spLocks noGrp="1"/>
          </p:cNvSpPr>
          <p:nvPr>
            <p:ph idx="1"/>
          </p:nvPr>
        </p:nvSpPr>
        <p:spPr>
          <a:xfrm>
            <a:off x="457200" y="1768251"/>
            <a:ext cx="8229600" cy="4357912"/>
          </a:xfrm>
        </p:spPr>
        <p:txBody>
          <a:bodyPr anchor="t">
            <a:noAutofit/>
          </a:bodyPr>
          <a:lstStyle/>
          <a:p>
            <a:pPr marL="0" indent="0">
              <a:spcAft>
                <a:spcPts val="600"/>
              </a:spcAft>
              <a:buNone/>
            </a:pPr>
            <a:r>
              <a:rPr lang="en-US" dirty="0"/>
              <a:t>• Jesus called his disciples to follow Him. They walked through life together. (See also Job’s example.)</a:t>
            </a:r>
          </a:p>
          <a:p>
            <a:pPr marL="0" indent="0">
              <a:spcAft>
                <a:spcPts val="600"/>
              </a:spcAft>
              <a:buNone/>
            </a:pPr>
            <a:r>
              <a:rPr lang="en-US" dirty="0" smtClean="0"/>
              <a:t>• Those caring for the fatherless often feel alone.</a:t>
            </a:r>
          </a:p>
          <a:p>
            <a:pPr marL="0" indent="0">
              <a:spcAft>
                <a:spcPts val="600"/>
              </a:spcAft>
              <a:buNone/>
            </a:pPr>
            <a:r>
              <a:rPr lang="en-US" dirty="0" smtClean="0"/>
              <a:t>• A “Life Journey” approach gives the opportunity to see growth on many levels. Not just making an initial contact but also walking through life and offering hope in moments of hurt, in overcoming habits and thought patterns, and in living a new life.</a:t>
            </a:r>
          </a:p>
        </p:txBody>
      </p:sp>
    </p:spTree>
    <p:extLst>
      <p:ext uri="{BB962C8B-B14F-4D97-AF65-F5344CB8AC3E}">
        <p14:creationId xmlns:p14="http://schemas.microsoft.com/office/powerpoint/2010/main" val="13791325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10181</TotalTime>
  <Words>4508</Words>
  <Application>Microsoft Macintosh PowerPoint</Application>
  <PresentationFormat>On-screen Show (4:3)</PresentationFormat>
  <Paragraphs>638</Paragraphs>
  <Slides>116</Slides>
  <Notes>116</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Executive</vt:lpstr>
      <vt:lpstr>Ministry Mindset and Approach</vt:lpstr>
      <vt:lpstr>Purpose</vt:lpstr>
      <vt:lpstr>Purpose</vt:lpstr>
      <vt:lpstr>Purpose</vt:lpstr>
      <vt:lpstr>Purpose</vt:lpstr>
      <vt:lpstr>Purpose</vt:lpstr>
      <vt:lpstr>Ministry Mindset</vt:lpstr>
      <vt:lpstr>How?</vt:lpstr>
      <vt:lpstr>How?</vt:lpstr>
      <vt:lpstr>How?</vt:lpstr>
      <vt:lpstr>Confidence</vt:lpstr>
      <vt:lpstr>We Serve a Great God!</vt:lpstr>
      <vt:lpstr>Confidence</vt:lpstr>
      <vt:lpstr>Confidence</vt:lpstr>
      <vt:lpstr>Confidence</vt:lpstr>
      <vt:lpstr>God never gives us a call or command, which He cannot equip us to perform.</vt:lpstr>
      <vt:lpstr>A Man of  Great Experience Said…</vt:lpstr>
      <vt:lpstr>Don’t worry about the HOW, WHEN, or WHAT, God will take care of that.</vt:lpstr>
      <vt:lpstr>Jesus Said…</vt:lpstr>
      <vt:lpstr>Jesus Said…</vt:lpstr>
      <vt:lpstr>Jesus Said…</vt:lpstr>
      <vt:lpstr>Trust God!</vt:lpstr>
      <vt:lpstr>Perspective</vt:lpstr>
      <vt:lpstr>Perspective</vt:lpstr>
      <vt:lpstr>Perspective</vt:lpstr>
      <vt:lpstr>Perspective</vt:lpstr>
      <vt:lpstr>Perspective</vt:lpstr>
      <vt:lpstr>Danger!!!</vt:lpstr>
      <vt:lpstr>Assuming Sin</vt:lpstr>
      <vt:lpstr>Assuming Sin</vt:lpstr>
      <vt:lpstr>The Sin Was Not The Child’s</vt:lpstr>
      <vt:lpstr>The Sin Was Not The Child’s</vt:lpstr>
      <vt:lpstr>All Have Sinned</vt:lpstr>
      <vt:lpstr>All Have Sinned</vt:lpstr>
      <vt:lpstr>All Have Sinned</vt:lpstr>
      <vt:lpstr>All Have Sinned</vt:lpstr>
      <vt:lpstr>All Have Sinned</vt:lpstr>
      <vt:lpstr>All Have Sinned</vt:lpstr>
      <vt:lpstr>God’s Character</vt:lpstr>
      <vt:lpstr>God’s Character</vt:lpstr>
      <vt:lpstr>God’s Character</vt:lpstr>
      <vt:lpstr>God’s Character</vt:lpstr>
      <vt:lpstr>God’s Character</vt:lpstr>
      <vt:lpstr>A Better Way</vt:lpstr>
      <vt:lpstr>A Better Way</vt:lpstr>
      <vt:lpstr>Five Pattern Scriptures</vt:lpstr>
      <vt:lpstr>Five Pattern Scriptures</vt:lpstr>
      <vt:lpstr>Five Pattern Scriptures</vt:lpstr>
      <vt:lpstr>Five Pattern Scriptures</vt:lpstr>
      <vt:lpstr>Five Pattern Scriptures</vt:lpstr>
      <vt:lpstr>Five Pattern Scriptures</vt:lpstr>
      <vt:lpstr>Five Pattern Scriptures</vt:lpstr>
      <vt:lpstr>Five Pattern Scriptures</vt:lpstr>
      <vt:lpstr>Five Pattern Scriptures</vt:lpstr>
      <vt:lpstr>Five Pattern Scriptures</vt:lpstr>
      <vt:lpstr>Five Pattern Scriptures</vt:lpstr>
      <vt:lpstr>Five Pattern Scriptures</vt:lpstr>
      <vt:lpstr>Five Pattern Scriptures</vt:lpstr>
      <vt:lpstr>Five Pattern Scriptures</vt:lpstr>
      <vt:lpstr>Five Pattern Scriptures</vt:lpstr>
      <vt:lpstr>Five Pattern Scriptures</vt:lpstr>
      <vt:lpstr>Five Pattern Scriptures</vt:lpstr>
      <vt:lpstr>Five Pattern Scriptures</vt:lpstr>
      <vt:lpstr>Five Pattern Scriptures</vt:lpstr>
      <vt:lpstr>Five Pattern Scriptures</vt:lpstr>
      <vt:lpstr>Five Pattern Scriptures</vt:lpstr>
      <vt:lpstr>Five Pattern Scriptures</vt:lpstr>
      <vt:lpstr>Ministry Approach</vt:lpstr>
      <vt:lpstr>Act in Love</vt:lpstr>
      <vt:lpstr>Act in Love</vt:lpstr>
      <vt:lpstr>Act in Love</vt:lpstr>
      <vt:lpstr>Act in Love</vt:lpstr>
      <vt:lpstr>Act in Love</vt:lpstr>
      <vt:lpstr>Act in Love</vt:lpstr>
      <vt:lpstr>Act in Love</vt:lpstr>
      <vt:lpstr>Attitude of Service</vt:lpstr>
      <vt:lpstr>Attitude of Service</vt:lpstr>
      <vt:lpstr>Attitude of Service</vt:lpstr>
      <vt:lpstr>Attitude of Service</vt:lpstr>
      <vt:lpstr>Attitude of Service</vt:lpstr>
      <vt:lpstr>Attitude of Service</vt:lpstr>
      <vt:lpstr>Discretion</vt:lpstr>
      <vt:lpstr>Discretion</vt:lpstr>
      <vt:lpstr>Discretion</vt:lpstr>
      <vt:lpstr>Discretion</vt:lpstr>
      <vt:lpstr>Discretion</vt:lpstr>
      <vt:lpstr>Discretion</vt:lpstr>
      <vt:lpstr>Discernment</vt:lpstr>
      <vt:lpstr>Discernment</vt:lpstr>
      <vt:lpstr>Discernment</vt:lpstr>
      <vt:lpstr>Discernment</vt:lpstr>
      <vt:lpstr>Discernment</vt:lpstr>
      <vt:lpstr>Discernment</vt:lpstr>
      <vt:lpstr>Discernment</vt:lpstr>
      <vt:lpstr>Discernment</vt:lpstr>
      <vt:lpstr>Discipleship</vt:lpstr>
      <vt:lpstr>Discipleship</vt:lpstr>
      <vt:lpstr>Discipleship</vt:lpstr>
      <vt:lpstr>Discipleship</vt:lpstr>
      <vt:lpstr>Discipleship</vt:lpstr>
      <vt:lpstr>Keep it Simple</vt:lpstr>
      <vt:lpstr>Keep It Simple</vt:lpstr>
      <vt:lpstr>Keep It Simple</vt:lpstr>
      <vt:lpstr>Keep It Simple</vt:lpstr>
      <vt:lpstr>Keep It Simple</vt:lpstr>
      <vt:lpstr>Keep It Simple</vt:lpstr>
      <vt:lpstr>Keep It Simple</vt:lpstr>
      <vt:lpstr>Keep It Simple</vt:lpstr>
      <vt:lpstr>Keep It Simple</vt:lpstr>
      <vt:lpstr>Keep It Simple</vt:lpstr>
      <vt:lpstr>Keep It Simple</vt:lpstr>
      <vt:lpstr>Keep It Simple</vt:lpstr>
      <vt:lpstr>Keep It Simple</vt:lpstr>
      <vt:lpstr>Keep It Simple</vt:lpstr>
      <vt:lpstr>Keep It Simple</vt:lpstr>
      <vt:lpstr>God Will Do the 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Ministry Mindset and Approach</dc:title>
  <dc:creator>Rachel Miller</dc:creator>
  <cp:lastModifiedBy>Rachel Miller</cp:lastModifiedBy>
  <cp:revision>70</cp:revision>
  <cp:lastPrinted>2017-03-20T21:44:48Z</cp:lastPrinted>
  <dcterms:created xsi:type="dcterms:W3CDTF">2017-03-15T20:00:05Z</dcterms:created>
  <dcterms:modified xsi:type="dcterms:W3CDTF">2017-03-24T06:59:09Z</dcterms:modified>
</cp:coreProperties>
</file>